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306" r:id="rId3"/>
    <p:sldId id="327" r:id="rId4"/>
    <p:sldId id="334" r:id="rId5"/>
    <p:sldId id="344" r:id="rId6"/>
    <p:sldId id="346" r:id="rId7"/>
    <p:sldId id="342" r:id="rId8"/>
    <p:sldId id="345" r:id="rId9"/>
    <p:sldId id="335" r:id="rId10"/>
    <p:sldId id="336" r:id="rId11"/>
    <p:sldId id="337" r:id="rId12"/>
    <p:sldId id="338" r:id="rId13"/>
    <p:sldId id="32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423" autoAdjust="0"/>
    <p:restoredTop sz="95501" autoAdjust="0"/>
  </p:normalViewPr>
  <p:slideViewPr>
    <p:cSldViewPr snapToGrid="0">
      <p:cViewPr varScale="1">
        <p:scale>
          <a:sx n="106" d="100"/>
          <a:sy n="106" d="100"/>
        </p:scale>
        <p:origin x="402" y="15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BE19-BB89-43A8-85E8-06B3C9EBBF22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6D66E-EB54-4813-B230-A061E63C4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71F057C8-7FDF-4E63-9344-59092350970E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71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04D9A47-330E-425E-9CFC-B5A91168856F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70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2A0E7B5B-2EE4-4723-97AA-22DACA40076B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8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5FF8CC7E-CBDF-4C94-B209-45C090CF66B1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76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FF0D5201-CDB3-4BB6-A814-9A86371C8564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84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B8EF1B3-D221-45FF-A2CD-5D59FA0228CB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2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3F5CF46F-CFB2-43FA-89A3-59D52E351960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28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3629D243-1D58-4455-8630-455A198A99D4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11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0080E7F1-96EE-4725-8FFB-C7B35DC4C4AE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40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E2B0FB00-F2D6-47C0-8D64-D53525F0AF72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91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8FFC4B8-3EDD-481D-AA89-FC373CE786DF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11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91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4.png"/><Relationship Id="rId4" Type="http://schemas.openxmlformats.org/officeDocument/2006/relationships/image" Target="../media/image6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image" Target="../media/image20.png"/><Relationship Id="rId21" Type="http://schemas.openxmlformats.org/officeDocument/2006/relationships/image" Target="../media/image38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1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0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5.png"/><Relationship Id="rId12" Type="http://schemas.openxmlformats.org/officeDocument/2006/relationships/image" Target="../media/image6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4.png"/><Relationship Id="rId5" Type="http://schemas.openxmlformats.org/officeDocument/2006/relationships/image" Target="../media/image530.png"/><Relationship Id="rId15" Type="http://schemas.openxmlformats.org/officeDocument/2006/relationships/image" Target="../media/image59.png"/><Relationship Id="rId4" Type="http://schemas.openxmlformats.org/officeDocument/2006/relationships/image" Target="../media/image520.png"/><Relationship Id="rId9" Type="http://schemas.openxmlformats.org/officeDocument/2006/relationships/image" Target="../media/image57.png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65.png"/><Relationship Id="rId3" Type="http://schemas.openxmlformats.org/officeDocument/2006/relationships/image" Target="../media/image60.png"/><Relationship Id="rId17" Type="http://schemas.openxmlformats.org/officeDocument/2006/relationships/image" Target="../media/image72.png"/><Relationship Id="rId7" Type="http://schemas.openxmlformats.org/officeDocument/2006/relationships/image" Target="../media/image55.png"/><Relationship Id="rId25" Type="http://schemas.openxmlformats.org/officeDocument/2006/relationships/image" Target="../media/image63.png"/><Relationship Id="rId2" Type="http://schemas.openxmlformats.org/officeDocument/2006/relationships/notesSlide" Target="../notesSlides/notesSlide6.xml"/><Relationship Id="rId29" Type="http://schemas.openxmlformats.org/officeDocument/2006/relationships/image" Target="../media/image6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4.png"/><Relationship Id="rId24" Type="http://schemas.openxmlformats.org/officeDocument/2006/relationships/image" Target="../media/image62.png"/><Relationship Id="rId23" Type="http://schemas.openxmlformats.org/officeDocument/2006/relationships/image" Target="../media/image61.png"/><Relationship Id="rId5" Type="http://schemas.openxmlformats.org/officeDocument/2006/relationships/image" Target="../media/image530.png"/><Relationship Id="rId28" Type="http://schemas.openxmlformats.org/officeDocument/2006/relationships/image" Target="../media/image67.png"/><Relationship Id="rId22" Type="http://schemas.openxmlformats.org/officeDocument/2006/relationships/image" Target="../media/image20.png"/><Relationship Id="rId27" Type="http://schemas.openxmlformats.org/officeDocument/2006/relationships/image" Target="../media/image66.png"/><Relationship Id="rId30" Type="http://schemas.openxmlformats.org/officeDocument/2006/relationships/image" Target="../media/image6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754" y="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18.404/6.840</a:t>
            </a:r>
            <a:r>
              <a:rPr lang="en-US" sz="4000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Lecture 5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618" y="1363579"/>
            <a:ext cx="667558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Last time:  </a:t>
            </a:r>
            <a:r>
              <a:rPr lang="en-US" sz="2400" baseline="0" dirty="0" smtClean="0"/>
              <a:t/>
            </a:r>
            <a:br>
              <a:rPr lang="en-US" sz="2400" baseline="0" dirty="0" smtClean="0"/>
            </a:br>
            <a:r>
              <a:rPr lang="en-US" sz="2000" dirty="0"/>
              <a:t>- Context free grammars (CFGs</a:t>
            </a:r>
            <a:r>
              <a:rPr lang="en-US" sz="2000" dirty="0" smtClean="0"/>
              <a:t>) </a:t>
            </a:r>
            <a:endParaRPr lang="en-US" sz="2000" dirty="0"/>
          </a:p>
          <a:p>
            <a:r>
              <a:rPr lang="en-US" sz="2000" dirty="0"/>
              <a:t>- Context free languages (CFLs)</a:t>
            </a:r>
          </a:p>
          <a:p>
            <a:r>
              <a:rPr lang="en-US" sz="2000" dirty="0"/>
              <a:t>- Pushdown automata (PDA)</a:t>
            </a:r>
          </a:p>
          <a:p>
            <a:r>
              <a:rPr lang="en-US" sz="2000" dirty="0"/>
              <a:t>- Converting CFGs to PDAs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Today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 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(Sipser </a:t>
            </a: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§2.3</a:t>
            </a:r>
            <a:r>
              <a:rPr lang="en-US" sz="200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§3.1</a:t>
            </a: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Proving languages not Context Free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Turing machines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T-recognizable and T-decidable languages</a:t>
            </a:r>
          </a:p>
          <a:p>
            <a:endParaRPr lang="en-US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Posted: </a:t>
            </a:r>
          </a:p>
          <a:p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 Solutions to </a:t>
            </a:r>
            <a:r>
              <a:rPr lang="en-US" sz="20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PSet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1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en-US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PSet</a:t>
            </a: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2639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TM – example 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4063" y="1452936"/>
                <a:ext cx="7619565" cy="28175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i="0" dirty="0" smtClean="0"/>
                  <a:t>TM recognizing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2400" dirty="0"/>
                              <m:t>a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2400" dirty="0"/>
                              <m:t>b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2400" dirty="0"/>
                              <m:t>c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≥0</m:t>
                        </m:r>
                      </m:e>
                    </m:d>
                  </m:oMath>
                </a14:m>
                <a:endParaRPr lang="en-US" sz="2400" dirty="0" smtClean="0"/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b="0" dirty="0" smtClean="0"/>
                  <a:t>Scan right until  </a:t>
                </a:r>
                <a:r>
                  <a:rPr lang="en-US" sz="2800" baseline="30000" dirty="0" smtClean="0">
                    <a:solidFill>
                      <a:prstClr val="white"/>
                    </a:solidFill>
                  </a:rPr>
                  <a:t>˽</a:t>
                </a:r>
                <a:r>
                  <a:rPr lang="en-US" sz="2000" b="0" dirty="0" smtClean="0"/>
                  <a:t>  while checking if input is in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000" dirty="0"/>
                          <m:t>a</m:t>
                        </m:r>
                      </m:e>
                      <m:sup>
                        <m:r>
                          <a:rPr lang="en-US" sz="200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000" dirty="0"/>
                          <m:t>b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b="0" dirty="0" smtClean="0"/>
                  <a:t>, </a:t>
                </a:r>
                <a:r>
                  <a:rPr lang="en-US" sz="2000" b="0" i="1" dirty="0" smtClean="0"/>
                  <a:t>reject</a:t>
                </a:r>
                <a:r>
                  <a:rPr lang="en-US" sz="2000" b="0" dirty="0" smtClean="0"/>
                  <a:t> if not. 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Return head to left end.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b="0" dirty="0" smtClean="0"/>
                  <a:t>Scan right, crossing off single a, b, and c.  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b="0" dirty="0" smtClean="0"/>
                  <a:t>If the last one of each symbol, </a:t>
                </a:r>
                <a:r>
                  <a:rPr lang="en-US" sz="2000" b="0" i="1" dirty="0" smtClean="0"/>
                  <a:t>accept</a:t>
                </a:r>
                <a:r>
                  <a:rPr lang="en-US" sz="2000" b="0" dirty="0" smtClean="0"/>
                  <a:t>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If the last one of some symbol but not others, </a:t>
                </a:r>
                <a:r>
                  <a:rPr lang="en-US" sz="2000" i="1" dirty="0" smtClean="0"/>
                  <a:t>reject</a:t>
                </a:r>
                <a:r>
                  <a:rPr lang="en-US" sz="2000" dirty="0" smtClean="0"/>
                  <a:t>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If all symbols remain, return to left end and repeat from (3).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63" y="1452936"/>
                <a:ext cx="7619565" cy="2817503"/>
              </a:xfrm>
              <a:prstGeom prst="rect">
                <a:avLst/>
              </a:prstGeom>
              <a:blipFill>
                <a:blip r:embed="rId3"/>
                <a:stretch>
                  <a:fillRect l="-1280" t="-648" b="-3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8302645" y="3397250"/>
            <a:ext cx="2877073" cy="5715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8307594" y="3403600"/>
            <a:ext cx="2879725" cy="104775"/>
          </a:xfrm>
          <a:custGeom>
            <a:avLst/>
            <a:gdLst>
              <a:gd name="connsiteX0" fmla="*/ 2876550 w 2879725"/>
              <a:gd name="connsiteY0" fmla="*/ 0 h 104775"/>
              <a:gd name="connsiteX1" fmla="*/ 2879725 w 2879725"/>
              <a:gd name="connsiteY1" fmla="*/ 104775 h 104775"/>
              <a:gd name="connsiteX2" fmla="*/ 0 w 2879725"/>
              <a:gd name="connsiteY2" fmla="*/ 104775 h 104775"/>
              <a:gd name="connsiteX3" fmla="*/ 0 w 2879725"/>
              <a:gd name="connsiteY3" fmla="*/ 104775 h 104775"/>
              <a:gd name="connsiteX4" fmla="*/ 0 w 2879725"/>
              <a:gd name="connsiteY4" fmla="*/ 104775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9725" h="104775">
                <a:moveTo>
                  <a:pt x="2876550" y="0"/>
                </a:moveTo>
                <a:cubicBezTo>
                  <a:pt x="2877608" y="34925"/>
                  <a:pt x="2878667" y="69850"/>
                  <a:pt x="2879725" y="104775"/>
                </a:cubicBezTo>
                <a:lnTo>
                  <a:pt x="0" y="104775"/>
                </a:lnTo>
                <a:lnTo>
                  <a:pt x="0" y="104775"/>
                </a:lnTo>
                <a:lnTo>
                  <a:pt x="0" y="104775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8307594" y="3511550"/>
            <a:ext cx="1911350" cy="111125"/>
          </a:xfrm>
          <a:custGeom>
            <a:avLst/>
            <a:gdLst>
              <a:gd name="connsiteX0" fmla="*/ 0 w 1911350"/>
              <a:gd name="connsiteY0" fmla="*/ 0 h 111125"/>
              <a:gd name="connsiteX1" fmla="*/ 0 w 1911350"/>
              <a:gd name="connsiteY1" fmla="*/ 111125 h 111125"/>
              <a:gd name="connsiteX2" fmla="*/ 1911350 w 1911350"/>
              <a:gd name="connsiteY2" fmla="*/ 107950 h 111125"/>
              <a:gd name="connsiteX3" fmla="*/ 1911350 w 1911350"/>
              <a:gd name="connsiteY3" fmla="*/ 107950 h 11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1350" h="111125">
                <a:moveTo>
                  <a:pt x="0" y="0"/>
                </a:moveTo>
                <a:lnTo>
                  <a:pt x="0" y="111125"/>
                </a:lnTo>
                <a:lnTo>
                  <a:pt x="1911350" y="107950"/>
                </a:lnTo>
                <a:lnTo>
                  <a:pt x="1911350" y="10795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8293576" y="3622062"/>
            <a:ext cx="1924339" cy="104775"/>
          </a:xfrm>
          <a:custGeom>
            <a:avLst/>
            <a:gdLst>
              <a:gd name="connsiteX0" fmla="*/ 2876550 w 2879725"/>
              <a:gd name="connsiteY0" fmla="*/ 0 h 104775"/>
              <a:gd name="connsiteX1" fmla="*/ 2879725 w 2879725"/>
              <a:gd name="connsiteY1" fmla="*/ 104775 h 104775"/>
              <a:gd name="connsiteX2" fmla="*/ 0 w 2879725"/>
              <a:gd name="connsiteY2" fmla="*/ 104775 h 104775"/>
              <a:gd name="connsiteX3" fmla="*/ 0 w 2879725"/>
              <a:gd name="connsiteY3" fmla="*/ 104775 h 104775"/>
              <a:gd name="connsiteX4" fmla="*/ 0 w 2879725"/>
              <a:gd name="connsiteY4" fmla="*/ 104775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9725" h="104775">
                <a:moveTo>
                  <a:pt x="2876550" y="0"/>
                </a:moveTo>
                <a:cubicBezTo>
                  <a:pt x="2877608" y="34925"/>
                  <a:pt x="2878667" y="69850"/>
                  <a:pt x="2879725" y="104775"/>
                </a:cubicBezTo>
                <a:lnTo>
                  <a:pt x="0" y="104775"/>
                </a:lnTo>
                <a:lnTo>
                  <a:pt x="0" y="104775"/>
                </a:lnTo>
                <a:lnTo>
                  <a:pt x="0" y="104775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8307079" y="3726224"/>
            <a:ext cx="2251589" cy="111125"/>
          </a:xfrm>
          <a:custGeom>
            <a:avLst/>
            <a:gdLst>
              <a:gd name="connsiteX0" fmla="*/ 0 w 1911350"/>
              <a:gd name="connsiteY0" fmla="*/ 0 h 111125"/>
              <a:gd name="connsiteX1" fmla="*/ 0 w 1911350"/>
              <a:gd name="connsiteY1" fmla="*/ 111125 h 111125"/>
              <a:gd name="connsiteX2" fmla="*/ 1911350 w 1911350"/>
              <a:gd name="connsiteY2" fmla="*/ 107950 h 111125"/>
              <a:gd name="connsiteX3" fmla="*/ 1911350 w 1911350"/>
              <a:gd name="connsiteY3" fmla="*/ 107950 h 11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1350" h="111125">
                <a:moveTo>
                  <a:pt x="0" y="0"/>
                </a:moveTo>
                <a:lnTo>
                  <a:pt x="0" y="111125"/>
                </a:lnTo>
                <a:lnTo>
                  <a:pt x="1911350" y="107950"/>
                </a:lnTo>
                <a:lnTo>
                  <a:pt x="1911350" y="10795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8311087" y="3836124"/>
            <a:ext cx="2240827" cy="100484"/>
          </a:xfrm>
          <a:custGeom>
            <a:avLst/>
            <a:gdLst>
              <a:gd name="connsiteX0" fmla="*/ 2876550 w 2879725"/>
              <a:gd name="connsiteY0" fmla="*/ 0 h 104775"/>
              <a:gd name="connsiteX1" fmla="*/ 2879725 w 2879725"/>
              <a:gd name="connsiteY1" fmla="*/ 104775 h 104775"/>
              <a:gd name="connsiteX2" fmla="*/ 0 w 2879725"/>
              <a:gd name="connsiteY2" fmla="*/ 104775 h 104775"/>
              <a:gd name="connsiteX3" fmla="*/ 0 w 2879725"/>
              <a:gd name="connsiteY3" fmla="*/ 104775 h 104775"/>
              <a:gd name="connsiteX4" fmla="*/ 0 w 2879725"/>
              <a:gd name="connsiteY4" fmla="*/ 104775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9725" h="104775">
                <a:moveTo>
                  <a:pt x="2876550" y="0"/>
                </a:moveTo>
                <a:cubicBezTo>
                  <a:pt x="2877608" y="34925"/>
                  <a:pt x="2878667" y="69850"/>
                  <a:pt x="2879725" y="104775"/>
                </a:cubicBezTo>
                <a:lnTo>
                  <a:pt x="0" y="104775"/>
                </a:lnTo>
                <a:lnTo>
                  <a:pt x="0" y="104775"/>
                </a:lnTo>
                <a:lnTo>
                  <a:pt x="0" y="104775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8311087" y="3936607"/>
            <a:ext cx="2590481" cy="111125"/>
          </a:xfrm>
          <a:custGeom>
            <a:avLst/>
            <a:gdLst>
              <a:gd name="connsiteX0" fmla="*/ 0 w 1911350"/>
              <a:gd name="connsiteY0" fmla="*/ 0 h 111125"/>
              <a:gd name="connsiteX1" fmla="*/ 0 w 1911350"/>
              <a:gd name="connsiteY1" fmla="*/ 111125 h 111125"/>
              <a:gd name="connsiteX2" fmla="*/ 1911350 w 1911350"/>
              <a:gd name="connsiteY2" fmla="*/ 107950 h 111125"/>
              <a:gd name="connsiteX3" fmla="*/ 1911350 w 1911350"/>
              <a:gd name="connsiteY3" fmla="*/ 107950 h 11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1350" h="111125">
                <a:moveTo>
                  <a:pt x="0" y="0"/>
                </a:moveTo>
                <a:lnTo>
                  <a:pt x="0" y="111125"/>
                </a:lnTo>
                <a:lnTo>
                  <a:pt x="1911350" y="107950"/>
                </a:lnTo>
                <a:lnTo>
                  <a:pt x="1911350" y="10795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8195151" y="2954497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9165498" y="2959321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114595" y="2946341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8514307" y="2959837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8834804" y="2953487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9816155" y="2949246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9503816" y="2946647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10759609" y="2946341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10447270" y="2943742"/>
            <a:ext cx="196850" cy="2000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0956459" y="3836123"/>
            <a:ext cx="804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accept</a:t>
            </a:r>
            <a:endParaRPr lang="en-US" i="1" dirty="0"/>
          </a:p>
        </p:txBody>
      </p:sp>
      <p:grpSp>
        <p:nvGrpSpPr>
          <p:cNvPr id="9" name="Group 8"/>
          <p:cNvGrpSpPr/>
          <p:nvPr/>
        </p:nvGrpSpPr>
        <p:grpSpPr>
          <a:xfrm>
            <a:off x="6787461" y="2253157"/>
            <a:ext cx="5139978" cy="1368905"/>
            <a:chOff x="6787461" y="2253157"/>
            <a:chExt cx="5139978" cy="1368905"/>
          </a:xfrm>
        </p:grpSpPr>
        <p:sp>
          <p:nvSpPr>
            <p:cNvPr id="92" name="Rectangle 91"/>
            <p:cNvSpPr/>
            <p:nvPr/>
          </p:nvSpPr>
          <p:spPr>
            <a:xfrm>
              <a:off x="7827835" y="2253157"/>
              <a:ext cx="6543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6787461" y="2891016"/>
              <a:ext cx="969800" cy="731046"/>
              <a:chOff x="6510950" y="2719566"/>
              <a:chExt cx="969800" cy="731046"/>
            </a:xfrm>
          </p:grpSpPr>
          <p:sp>
            <p:nvSpPr>
              <p:cNvPr id="4" name="PDA box"/>
              <p:cNvSpPr/>
              <p:nvPr/>
            </p:nvSpPr>
            <p:spPr>
              <a:xfrm>
                <a:off x="6510950" y="2719566"/>
                <a:ext cx="969800" cy="73104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inite Control"/>
              <p:cNvSpPr/>
              <p:nvPr/>
            </p:nvSpPr>
            <p:spPr>
              <a:xfrm>
                <a:off x="6558795" y="2761923"/>
                <a:ext cx="85016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 smtClean="0"/>
                  <a:t>Finite</a:t>
                </a:r>
                <a:br>
                  <a:rPr lang="en-US" dirty="0" smtClean="0"/>
                </a:br>
                <a:r>
                  <a:rPr lang="en-US" dirty="0" smtClean="0"/>
                  <a:t>control</a:t>
                </a:r>
                <a:endParaRPr lang="en-US" dirty="0"/>
              </a:p>
            </p:txBody>
          </p:sp>
        </p:grpSp>
        <p:sp>
          <p:nvSpPr>
            <p:cNvPr id="41" name="Freeform 40"/>
            <p:cNvSpPr/>
            <p:nvPr/>
          </p:nvSpPr>
          <p:spPr>
            <a:xfrm>
              <a:off x="7224600" y="2555575"/>
              <a:ext cx="1086487" cy="340025"/>
            </a:xfrm>
            <a:custGeom>
              <a:avLst/>
              <a:gdLst>
                <a:gd name="connsiteX0" fmla="*/ 319 w 1086487"/>
                <a:gd name="connsiteY0" fmla="*/ 340025 h 340025"/>
                <a:gd name="connsiteX1" fmla="*/ 152719 w 1086487"/>
                <a:gd name="connsiteY1" fmla="*/ 54275 h 340025"/>
                <a:gd name="connsiteX2" fmla="*/ 933769 w 1086487"/>
                <a:gd name="connsiteY2" fmla="*/ 25700 h 340025"/>
                <a:gd name="connsiteX3" fmla="*/ 1086169 w 1086487"/>
                <a:gd name="connsiteY3" fmla="*/ 340025 h 34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6487" h="340025">
                  <a:moveTo>
                    <a:pt x="319" y="340025"/>
                  </a:moveTo>
                  <a:cubicBezTo>
                    <a:pt x="-1269" y="223343"/>
                    <a:pt x="-2856" y="106662"/>
                    <a:pt x="152719" y="54275"/>
                  </a:cubicBezTo>
                  <a:cubicBezTo>
                    <a:pt x="308294" y="1888"/>
                    <a:pt x="778194" y="-21925"/>
                    <a:pt x="933769" y="25700"/>
                  </a:cubicBezTo>
                  <a:cubicBezTo>
                    <a:pt x="1089344" y="73325"/>
                    <a:pt x="1087756" y="206675"/>
                    <a:pt x="1086169" y="340025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936010" y="2541886"/>
              <a:ext cx="11548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i</a:t>
              </a:r>
              <a:r>
                <a:rPr lang="en-US" dirty="0" smtClean="0"/>
                <a:t>nput tape</a:t>
              </a:r>
              <a:endParaRPr lang="en-US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138311" y="2797921"/>
              <a:ext cx="3789128" cy="461665"/>
              <a:chOff x="8138311" y="2797921"/>
              <a:chExt cx="3789128" cy="46166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8138311" y="2895441"/>
                <a:ext cx="3789128" cy="317979"/>
              </a:xfrm>
              <a:custGeom>
                <a:avLst/>
                <a:gdLst>
                  <a:gd name="connsiteX0" fmla="*/ 0 w 2742303"/>
                  <a:gd name="connsiteY0" fmla="*/ 0 h 317979"/>
                  <a:gd name="connsiteX1" fmla="*/ 2742303 w 2742303"/>
                  <a:gd name="connsiteY1" fmla="*/ 0 h 317979"/>
                  <a:gd name="connsiteX2" fmla="*/ 2742303 w 2742303"/>
                  <a:gd name="connsiteY2" fmla="*/ 317979 h 317979"/>
                  <a:gd name="connsiteX3" fmla="*/ 0 w 2742303"/>
                  <a:gd name="connsiteY3" fmla="*/ 317979 h 317979"/>
                  <a:gd name="connsiteX4" fmla="*/ 0 w 2742303"/>
                  <a:gd name="connsiteY4" fmla="*/ 0 h 317979"/>
                  <a:gd name="connsiteX0" fmla="*/ 2742303 w 2833743"/>
                  <a:gd name="connsiteY0" fmla="*/ 317979 h 409419"/>
                  <a:gd name="connsiteX1" fmla="*/ 0 w 2833743"/>
                  <a:gd name="connsiteY1" fmla="*/ 317979 h 409419"/>
                  <a:gd name="connsiteX2" fmla="*/ 0 w 2833743"/>
                  <a:gd name="connsiteY2" fmla="*/ 0 h 409419"/>
                  <a:gd name="connsiteX3" fmla="*/ 2742303 w 2833743"/>
                  <a:gd name="connsiteY3" fmla="*/ 0 h 409419"/>
                  <a:gd name="connsiteX4" fmla="*/ 2833743 w 2833743"/>
                  <a:gd name="connsiteY4" fmla="*/ 409419 h 409419"/>
                  <a:gd name="connsiteX0" fmla="*/ 2742303 w 2742303"/>
                  <a:gd name="connsiteY0" fmla="*/ 317979 h 317979"/>
                  <a:gd name="connsiteX1" fmla="*/ 0 w 2742303"/>
                  <a:gd name="connsiteY1" fmla="*/ 317979 h 317979"/>
                  <a:gd name="connsiteX2" fmla="*/ 0 w 2742303"/>
                  <a:gd name="connsiteY2" fmla="*/ 0 h 317979"/>
                  <a:gd name="connsiteX3" fmla="*/ 2742303 w 2742303"/>
                  <a:gd name="connsiteY3" fmla="*/ 0 h 317979"/>
                  <a:gd name="connsiteX0" fmla="*/ 2818503 w 2818503"/>
                  <a:gd name="connsiteY0" fmla="*/ 317979 h 317979"/>
                  <a:gd name="connsiteX1" fmla="*/ 0 w 2818503"/>
                  <a:gd name="connsiteY1" fmla="*/ 317979 h 317979"/>
                  <a:gd name="connsiteX2" fmla="*/ 0 w 2818503"/>
                  <a:gd name="connsiteY2" fmla="*/ 0 h 317979"/>
                  <a:gd name="connsiteX3" fmla="*/ 2742303 w 2818503"/>
                  <a:gd name="connsiteY3" fmla="*/ 0 h 317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18503" h="317979">
                    <a:moveTo>
                      <a:pt x="2818503" y="317979"/>
                    </a:moveTo>
                    <a:lnTo>
                      <a:pt x="0" y="317979"/>
                    </a:lnTo>
                    <a:lnTo>
                      <a:pt x="0" y="0"/>
                    </a:lnTo>
                    <a:lnTo>
                      <a:pt x="2742303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8450282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8774804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9099326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9423848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9748370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/>
              <p:cNvSpPr/>
              <p:nvPr/>
            </p:nvSpPr>
            <p:spPr>
              <a:xfrm>
                <a:off x="8155008" y="2844088"/>
                <a:ext cx="2952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8474328" y="2844088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8792029" y="2846467"/>
                <a:ext cx="2952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9113883" y="2861688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9430960" y="2865339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>
                <a:off x="10053170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10374639" y="2895441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Freeform 92"/>
              <p:cNvSpPr/>
              <p:nvPr/>
            </p:nvSpPr>
            <p:spPr>
              <a:xfrm rot="16200000">
                <a:off x="11713845" y="2999826"/>
                <a:ext cx="315260" cy="107164"/>
              </a:xfrm>
              <a:custGeom>
                <a:avLst/>
                <a:gdLst>
                  <a:gd name="connsiteX0" fmla="*/ 0 w 369096"/>
                  <a:gd name="connsiteY0" fmla="*/ 76200 h 171450"/>
                  <a:gd name="connsiteX1" fmla="*/ 71438 w 369096"/>
                  <a:gd name="connsiteY1" fmla="*/ 0 h 171450"/>
                  <a:gd name="connsiteX2" fmla="*/ 107156 w 369096"/>
                  <a:gd name="connsiteY2" fmla="*/ 78581 h 171450"/>
                  <a:gd name="connsiteX3" fmla="*/ 178594 w 369096"/>
                  <a:gd name="connsiteY3" fmla="*/ 4762 h 171450"/>
                  <a:gd name="connsiteX4" fmla="*/ 219075 w 369096"/>
                  <a:gd name="connsiteY4" fmla="*/ 80962 h 171450"/>
                  <a:gd name="connsiteX5" fmla="*/ 309563 w 369096"/>
                  <a:gd name="connsiteY5" fmla="*/ 14287 h 171450"/>
                  <a:gd name="connsiteX6" fmla="*/ 369094 w 369096"/>
                  <a:gd name="connsiteY6" fmla="*/ 111918 h 171450"/>
                  <a:gd name="connsiteX7" fmla="*/ 307181 w 369096"/>
                  <a:gd name="connsiteY7" fmla="*/ 171450 h 171450"/>
                  <a:gd name="connsiteX0" fmla="*/ 0 w 369096"/>
                  <a:gd name="connsiteY0" fmla="*/ 76200 h 111918"/>
                  <a:gd name="connsiteX1" fmla="*/ 71438 w 369096"/>
                  <a:gd name="connsiteY1" fmla="*/ 0 h 111918"/>
                  <a:gd name="connsiteX2" fmla="*/ 107156 w 369096"/>
                  <a:gd name="connsiteY2" fmla="*/ 78581 h 111918"/>
                  <a:gd name="connsiteX3" fmla="*/ 178594 w 369096"/>
                  <a:gd name="connsiteY3" fmla="*/ 4762 h 111918"/>
                  <a:gd name="connsiteX4" fmla="*/ 219075 w 369096"/>
                  <a:gd name="connsiteY4" fmla="*/ 80962 h 111918"/>
                  <a:gd name="connsiteX5" fmla="*/ 309563 w 369096"/>
                  <a:gd name="connsiteY5" fmla="*/ 14287 h 111918"/>
                  <a:gd name="connsiteX6" fmla="*/ 369094 w 369096"/>
                  <a:gd name="connsiteY6" fmla="*/ 111918 h 111918"/>
                  <a:gd name="connsiteX0" fmla="*/ 0 w 361953"/>
                  <a:gd name="connsiteY0" fmla="*/ 76200 h 107155"/>
                  <a:gd name="connsiteX1" fmla="*/ 71438 w 361953"/>
                  <a:gd name="connsiteY1" fmla="*/ 0 h 107155"/>
                  <a:gd name="connsiteX2" fmla="*/ 107156 w 361953"/>
                  <a:gd name="connsiteY2" fmla="*/ 78581 h 107155"/>
                  <a:gd name="connsiteX3" fmla="*/ 178594 w 361953"/>
                  <a:gd name="connsiteY3" fmla="*/ 4762 h 107155"/>
                  <a:gd name="connsiteX4" fmla="*/ 219075 w 361953"/>
                  <a:gd name="connsiteY4" fmla="*/ 80962 h 107155"/>
                  <a:gd name="connsiteX5" fmla="*/ 309563 w 361953"/>
                  <a:gd name="connsiteY5" fmla="*/ 14287 h 107155"/>
                  <a:gd name="connsiteX6" fmla="*/ 361950 w 361953"/>
                  <a:gd name="connsiteY6" fmla="*/ 107155 h 107155"/>
                  <a:gd name="connsiteX0" fmla="*/ 0 w 361950"/>
                  <a:gd name="connsiteY0" fmla="*/ 76200 h 107155"/>
                  <a:gd name="connsiteX1" fmla="*/ 71438 w 361950"/>
                  <a:gd name="connsiteY1" fmla="*/ 0 h 107155"/>
                  <a:gd name="connsiteX2" fmla="*/ 107156 w 361950"/>
                  <a:gd name="connsiteY2" fmla="*/ 78581 h 107155"/>
                  <a:gd name="connsiteX3" fmla="*/ 178594 w 361950"/>
                  <a:gd name="connsiteY3" fmla="*/ 4762 h 107155"/>
                  <a:gd name="connsiteX4" fmla="*/ 219075 w 361950"/>
                  <a:gd name="connsiteY4" fmla="*/ 80962 h 107155"/>
                  <a:gd name="connsiteX5" fmla="*/ 309563 w 361950"/>
                  <a:gd name="connsiteY5" fmla="*/ 14287 h 107155"/>
                  <a:gd name="connsiteX6" fmla="*/ 361950 w 361950"/>
                  <a:gd name="connsiteY6" fmla="*/ 107155 h 107155"/>
                  <a:gd name="connsiteX0" fmla="*/ 0 w 309563"/>
                  <a:gd name="connsiteY0" fmla="*/ 76200 h 80962"/>
                  <a:gd name="connsiteX1" fmla="*/ 71438 w 309563"/>
                  <a:gd name="connsiteY1" fmla="*/ 0 h 80962"/>
                  <a:gd name="connsiteX2" fmla="*/ 107156 w 309563"/>
                  <a:gd name="connsiteY2" fmla="*/ 78581 h 80962"/>
                  <a:gd name="connsiteX3" fmla="*/ 178594 w 309563"/>
                  <a:gd name="connsiteY3" fmla="*/ 4762 h 80962"/>
                  <a:gd name="connsiteX4" fmla="*/ 219075 w 309563"/>
                  <a:gd name="connsiteY4" fmla="*/ 80962 h 80962"/>
                  <a:gd name="connsiteX5" fmla="*/ 309563 w 309563"/>
                  <a:gd name="connsiteY5" fmla="*/ 14287 h 80962"/>
                  <a:gd name="connsiteX0" fmla="*/ 0 w 316992"/>
                  <a:gd name="connsiteY0" fmla="*/ 76200 h 80962"/>
                  <a:gd name="connsiteX1" fmla="*/ 71438 w 316992"/>
                  <a:gd name="connsiteY1" fmla="*/ 0 h 80962"/>
                  <a:gd name="connsiteX2" fmla="*/ 107156 w 316992"/>
                  <a:gd name="connsiteY2" fmla="*/ 78581 h 80962"/>
                  <a:gd name="connsiteX3" fmla="*/ 178594 w 316992"/>
                  <a:gd name="connsiteY3" fmla="*/ 4762 h 80962"/>
                  <a:gd name="connsiteX4" fmla="*/ 219075 w 316992"/>
                  <a:gd name="connsiteY4" fmla="*/ 80962 h 80962"/>
                  <a:gd name="connsiteX5" fmla="*/ 309563 w 316992"/>
                  <a:gd name="connsiteY5" fmla="*/ 14287 h 80962"/>
                  <a:gd name="connsiteX6" fmla="*/ 311946 w 316992"/>
                  <a:gd name="connsiteY6" fmla="*/ 21432 h 80962"/>
                  <a:gd name="connsiteX0" fmla="*/ 0 w 364333"/>
                  <a:gd name="connsiteY0" fmla="*/ 76200 h 80962"/>
                  <a:gd name="connsiteX1" fmla="*/ 71438 w 364333"/>
                  <a:gd name="connsiteY1" fmla="*/ 0 h 80962"/>
                  <a:gd name="connsiteX2" fmla="*/ 107156 w 364333"/>
                  <a:gd name="connsiteY2" fmla="*/ 78581 h 80962"/>
                  <a:gd name="connsiteX3" fmla="*/ 178594 w 364333"/>
                  <a:gd name="connsiteY3" fmla="*/ 4762 h 80962"/>
                  <a:gd name="connsiteX4" fmla="*/ 219075 w 364333"/>
                  <a:gd name="connsiteY4" fmla="*/ 80962 h 80962"/>
                  <a:gd name="connsiteX5" fmla="*/ 309563 w 364333"/>
                  <a:gd name="connsiteY5" fmla="*/ 14287 h 80962"/>
                  <a:gd name="connsiteX6" fmla="*/ 364333 w 364333"/>
                  <a:gd name="connsiteY6" fmla="*/ 76201 h 80962"/>
                  <a:gd name="connsiteX0" fmla="*/ 0 w 364333"/>
                  <a:gd name="connsiteY0" fmla="*/ 76200 h 78581"/>
                  <a:gd name="connsiteX1" fmla="*/ 71438 w 364333"/>
                  <a:gd name="connsiteY1" fmla="*/ 0 h 78581"/>
                  <a:gd name="connsiteX2" fmla="*/ 107156 w 364333"/>
                  <a:gd name="connsiteY2" fmla="*/ 78581 h 78581"/>
                  <a:gd name="connsiteX3" fmla="*/ 178594 w 364333"/>
                  <a:gd name="connsiteY3" fmla="*/ 4762 h 78581"/>
                  <a:gd name="connsiteX4" fmla="*/ 226219 w 364333"/>
                  <a:gd name="connsiteY4" fmla="*/ 76200 h 78581"/>
                  <a:gd name="connsiteX5" fmla="*/ 309563 w 364333"/>
                  <a:gd name="connsiteY5" fmla="*/ 14287 h 78581"/>
                  <a:gd name="connsiteX6" fmla="*/ 364333 w 364333"/>
                  <a:gd name="connsiteY6" fmla="*/ 76201 h 7858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26219 w 364333"/>
                  <a:gd name="connsiteY4" fmla="*/ 76200 h 76201"/>
                  <a:gd name="connsiteX5" fmla="*/ 309563 w 364333"/>
                  <a:gd name="connsiteY5" fmla="*/ 14287 h 76201"/>
                  <a:gd name="connsiteX6" fmla="*/ 364333 w 364333"/>
                  <a:gd name="connsiteY6" fmla="*/ 76201 h 7620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42888 w 364333"/>
                  <a:gd name="connsiteY4" fmla="*/ 76200 h 76201"/>
                  <a:gd name="connsiteX5" fmla="*/ 309563 w 364333"/>
                  <a:gd name="connsiteY5" fmla="*/ 14287 h 76201"/>
                  <a:gd name="connsiteX6" fmla="*/ 364333 w 364333"/>
                  <a:gd name="connsiteY6" fmla="*/ 76201 h 7620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42888 w 364333"/>
                  <a:gd name="connsiteY4" fmla="*/ 76200 h 76201"/>
                  <a:gd name="connsiteX5" fmla="*/ 311944 w 364333"/>
                  <a:gd name="connsiteY5" fmla="*/ 7143 h 76201"/>
                  <a:gd name="connsiteX6" fmla="*/ 364333 w 364333"/>
                  <a:gd name="connsiteY6" fmla="*/ 76201 h 76201"/>
                  <a:gd name="connsiteX0" fmla="*/ 0 w 311944"/>
                  <a:gd name="connsiteY0" fmla="*/ 76200 h 76200"/>
                  <a:gd name="connsiteX1" fmla="*/ 71438 w 311944"/>
                  <a:gd name="connsiteY1" fmla="*/ 0 h 76200"/>
                  <a:gd name="connsiteX2" fmla="*/ 121444 w 311944"/>
                  <a:gd name="connsiteY2" fmla="*/ 76199 h 76200"/>
                  <a:gd name="connsiteX3" fmla="*/ 178594 w 311944"/>
                  <a:gd name="connsiteY3" fmla="*/ 4762 h 76200"/>
                  <a:gd name="connsiteX4" fmla="*/ 242888 w 311944"/>
                  <a:gd name="connsiteY4" fmla="*/ 76200 h 76200"/>
                  <a:gd name="connsiteX5" fmla="*/ 311944 w 311944"/>
                  <a:gd name="connsiteY5" fmla="*/ 7143 h 76200"/>
                  <a:gd name="connsiteX0" fmla="*/ 0 w 321469"/>
                  <a:gd name="connsiteY0" fmla="*/ 78582 h 78582"/>
                  <a:gd name="connsiteX1" fmla="*/ 71438 w 321469"/>
                  <a:gd name="connsiteY1" fmla="*/ 2382 h 78582"/>
                  <a:gd name="connsiteX2" fmla="*/ 121444 w 321469"/>
                  <a:gd name="connsiteY2" fmla="*/ 78581 h 78582"/>
                  <a:gd name="connsiteX3" fmla="*/ 178594 w 321469"/>
                  <a:gd name="connsiteY3" fmla="*/ 7144 h 78582"/>
                  <a:gd name="connsiteX4" fmla="*/ 242888 w 321469"/>
                  <a:gd name="connsiteY4" fmla="*/ 78582 h 78582"/>
                  <a:gd name="connsiteX5" fmla="*/ 321469 w 321469"/>
                  <a:gd name="connsiteY5" fmla="*/ 0 h 78582"/>
                  <a:gd name="connsiteX0" fmla="*/ 0 w 309509"/>
                  <a:gd name="connsiteY0" fmla="*/ 86851 h 86851"/>
                  <a:gd name="connsiteX1" fmla="*/ 71438 w 309509"/>
                  <a:gd name="connsiteY1" fmla="*/ 10651 h 86851"/>
                  <a:gd name="connsiteX2" fmla="*/ 121444 w 309509"/>
                  <a:gd name="connsiteY2" fmla="*/ 86850 h 86851"/>
                  <a:gd name="connsiteX3" fmla="*/ 178594 w 309509"/>
                  <a:gd name="connsiteY3" fmla="*/ 15413 h 86851"/>
                  <a:gd name="connsiteX4" fmla="*/ 242888 w 309509"/>
                  <a:gd name="connsiteY4" fmla="*/ 86851 h 86851"/>
                  <a:gd name="connsiteX5" fmla="*/ 309509 w 309509"/>
                  <a:gd name="connsiteY5" fmla="*/ 0 h 86851"/>
                  <a:gd name="connsiteX0" fmla="*/ 0 w 297549"/>
                  <a:gd name="connsiteY0" fmla="*/ 76200 h 76200"/>
                  <a:gd name="connsiteX1" fmla="*/ 71438 w 297549"/>
                  <a:gd name="connsiteY1" fmla="*/ 0 h 76200"/>
                  <a:gd name="connsiteX2" fmla="*/ 121444 w 297549"/>
                  <a:gd name="connsiteY2" fmla="*/ 76199 h 76200"/>
                  <a:gd name="connsiteX3" fmla="*/ 178594 w 297549"/>
                  <a:gd name="connsiteY3" fmla="*/ 4762 h 76200"/>
                  <a:gd name="connsiteX4" fmla="*/ 242888 w 297549"/>
                  <a:gd name="connsiteY4" fmla="*/ 76200 h 76200"/>
                  <a:gd name="connsiteX5" fmla="*/ 297549 w 297549"/>
                  <a:gd name="connsiteY5" fmla="*/ 16229 h 76200"/>
                  <a:gd name="connsiteX0" fmla="*/ 0 w 316685"/>
                  <a:gd name="connsiteY0" fmla="*/ 93054 h 93054"/>
                  <a:gd name="connsiteX1" fmla="*/ 71438 w 316685"/>
                  <a:gd name="connsiteY1" fmla="*/ 16854 h 93054"/>
                  <a:gd name="connsiteX2" fmla="*/ 121444 w 316685"/>
                  <a:gd name="connsiteY2" fmla="*/ 93053 h 93054"/>
                  <a:gd name="connsiteX3" fmla="*/ 178594 w 316685"/>
                  <a:gd name="connsiteY3" fmla="*/ 21616 h 93054"/>
                  <a:gd name="connsiteX4" fmla="*/ 242888 w 316685"/>
                  <a:gd name="connsiteY4" fmla="*/ 93054 h 93054"/>
                  <a:gd name="connsiteX5" fmla="*/ 316685 w 316685"/>
                  <a:gd name="connsiteY5" fmla="*/ 0 h 9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685" h="93054">
                    <a:moveTo>
                      <a:pt x="0" y="93054"/>
                    </a:moveTo>
                    <a:lnTo>
                      <a:pt x="71438" y="16854"/>
                    </a:lnTo>
                    <a:lnTo>
                      <a:pt x="121444" y="93053"/>
                    </a:lnTo>
                    <a:lnTo>
                      <a:pt x="178594" y="21616"/>
                    </a:lnTo>
                    <a:lnTo>
                      <a:pt x="242888" y="93054"/>
                    </a:lnTo>
                    <a:cubicBezTo>
                      <a:pt x="269082" y="66860"/>
                      <a:pt x="290491" y="26194"/>
                      <a:pt x="31668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0709335" y="2847338"/>
                <a:ext cx="27775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10698489" y="2891016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1017576" y="2900534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/>
              <p:cNvSpPr/>
              <p:nvPr/>
            </p:nvSpPr>
            <p:spPr>
              <a:xfrm>
                <a:off x="10065114" y="2854475"/>
                <a:ext cx="2824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0381831" y="2854475"/>
                <a:ext cx="2824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9751149" y="2865339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11336664" y="2897820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Rectangle 41"/>
              <p:cNvSpPr/>
              <p:nvPr/>
            </p:nvSpPr>
            <p:spPr>
              <a:xfrm>
                <a:off x="11032883" y="2797921"/>
                <a:ext cx="2936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aseline="30000" dirty="0"/>
                  <a:t>˽</a:t>
                </a:r>
                <a:endParaRPr lang="en-US" sz="2400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1358041" y="2797921"/>
                <a:ext cx="2936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aseline="30000" dirty="0"/>
                  <a:t>˽</a:t>
                </a:r>
                <a:endParaRPr lang="en-US" sz="2400" dirty="0"/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11669651" y="2894418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Freeform 11"/>
          <p:cNvSpPr/>
          <p:nvPr/>
        </p:nvSpPr>
        <p:spPr>
          <a:xfrm>
            <a:off x="184290" y="2897820"/>
            <a:ext cx="103842" cy="1163004"/>
          </a:xfrm>
          <a:custGeom>
            <a:avLst/>
            <a:gdLst>
              <a:gd name="connsiteX0" fmla="*/ 228600 w 228600"/>
              <a:gd name="connsiteY0" fmla="*/ 1200150 h 1209675"/>
              <a:gd name="connsiteX1" fmla="*/ 228600 w 228600"/>
              <a:gd name="connsiteY1" fmla="*/ 1200150 h 1209675"/>
              <a:gd name="connsiteX2" fmla="*/ 9525 w 228600"/>
              <a:gd name="connsiteY2" fmla="*/ 1209675 h 1209675"/>
              <a:gd name="connsiteX3" fmla="*/ 0 w 228600"/>
              <a:gd name="connsiteY3" fmla="*/ 0 h 1209675"/>
              <a:gd name="connsiteX4" fmla="*/ 180975 w 228600"/>
              <a:gd name="connsiteY4" fmla="*/ 0 h 1209675"/>
              <a:gd name="connsiteX5" fmla="*/ 180975 w 228600"/>
              <a:gd name="connsiteY5" fmla="*/ 0 h 1209675"/>
              <a:gd name="connsiteX6" fmla="*/ 180975 w 228600"/>
              <a:gd name="connsiteY6" fmla="*/ 0 h 1209675"/>
              <a:gd name="connsiteX0" fmla="*/ 228600 w 228600"/>
              <a:gd name="connsiteY0" fmla="*/ 1200150 h 1209675"/>
              <a:gd name="connsiteX1" fmla="*/ 119062 w 228600"/>
              <a:gd name="connsiteY1" fmla="*/ 1209675 h 1209675"/>
              <a:gd name="connsiteX2" fmla="*/ 9525 w 228600"/>
              <a:gd name="connsiteY2" fmla="*/ 1209675 h 1209675"/>
              <a:gd name="connsiteX3" fmla="*/ 0 w 228600"/>
              <a:gd name="connsiteY3" fmla="*/ 0 h 1209675"/>
              <a:gd name="connsiteX4" fmla="*/ 180975 w 228600"/>
              <a:gd name="connsiteY4" fmla="*/ 0 h 1209675"/>
              <a:gd name="connsiteX5" fmla="*/ 180975 w 228600"/>
              <a:gd name="connsiteY5" fmla="*/ 0 h 1209675"/>
              <a:gd name="connsiteX6" fmla="*/ 180975 w 228600"/>
              <a:gd name="connsiteY6" fmla="*/ 0 h 1209675"/>
              <a:gd name="connsiteX0" fmla="*/ 228600 w 228600"/>
              <a:gd name="connsiteY0" fmla="*/ 1200150 h 1209675"/>
              <a:gd name="connsiteX1" fmla="*/ 119062 w 228600"/>
              <a:gd name="connsiteY1" fmla="*/ 1209675 h 1209675"/>
              <a:gd name="connsiteX2" fmla="*/ 9525 w 228600"/>
              <a:gd name="connsiteY2" fmla="*/ 1209675 h 1209675"/>
              <a:gd name="connsiteX3" fmla="*/ 0 w 228600"/>
              <a:gd name="connsiteY3" fmla="*/ 0 h 1209675"/>
              <a:gd name="connsiteX4" fmla="*/ 180975 w 228600"/>
              <a:gd name="connsiteY4" fmla="*/ 0 h 1209675"/>
              <a:gd name="connsiteX5" fmla="*/ 180975 w 228600"/>
              <a:gd name="connsiteY5" fmla="*/ 0 h 1209675"/>
              <a:gd name="connsiteX6" fmla="*/ 109537 w 228600"/>
              <a:gd name="connsiteY6" fmla="*/ 4762 h 1209675"/>
              <a:gd name="connsiteX0" fmla="*/ 119062 w 180975"/>
              <a:gd name="connsiteY0" fmla="*/ 1209675 h 1209675"/>
              <a:gd name="connsiteX1" fmla="*/ 9525 w 180975"/>
              <a:gd name="connsiteY1" fmla="*/ 1209675 h 1209675"/>
              <a:gd name="connsiteX2" fmla="*/ 0 w 180975"/>
              <a:gd name="connsiteY2" fmla="*/ 0 h 1209675"/>
              <a:gd name="connsiteX3" fmla="*/ 180975 w 180975"/>
              <a:gd name="connsiteY3" fmla="*/ 0 h 1209675"/>
              <a:gd name="connsiteX4" fmla="*/ 180975 w 180975"/>
              <a:gd name="connsiteY4" fmla="*/ 0 h 1209675"/>
              <a:gd name="connsiteX5" fmla="*/ 109537 w 180975"/>
              <a:gd name="connsiteY5" fmla="*/ 4762 h 1209675"/>
              <a:gd name="connsiteX0" fmla="*/ 123824 w 180975"/>
              <a:gd name="connsiteY0" fmla="*/ 1207294 h 1209675"/>
              <a:gd name="connsiteX1" fmla="*/ 9525 w 180975"/>
              <a:gd name="connsiteY1" fmla="*/ 1209675 h 1209675"/>
              <a:gd name="connsiteX2" fmla="*/ 0 w 180975"/>
              <a:gd name="connsiteY2" fmla="*/ 0 h 1209675"/>
              <a:gd name="connsiteX3" fmla="*/ 180975 w 180975"/>
              <a:gd name="connsiteY3" fmla="*/ 0 h 1209675"/>
              <a:gd name="connsiteX4" fmla="*/ 180975 w 180975"/>
              <a:gd name="connsiteY4" fmla="*/ 0 h 1209675"/>
              <a:gd name="connsiteX5" fmla="*/ 109537 w 180975"/>
              <a:gd name="connsiteY5" fmla="*/ 4762 h 1209675"/>
              <a:gd name="connsiteX0" fmla="*/ 123824 w 180975"/>
              <a:gd name="connsiteY0" fmla="*/ 1207294 h 1209675"/>
              <a:gd name="connsiteX1" fmla="*/ 9525 w 180975"/>
              <a:gd name="connsiteY1" fmla="*/ 1209675 h 1209675"/>
              <a:gd name="connsiteX2" fmla="*/ 0 w 180975"/>
              <a:gd name="connsiteY2" fmla="*/ 0 h 1209675"/>
              <a:gd name="connsiteX3" fmla="*/ 180975 w 180975"/>
              <a:gd name="connsiteY3" fmla="*/ 0 h 1209675"/>
              <a:gd name="connsiteX4" fmla="*/ 180975 w 180975"/>
              <a:gd name="connsiteY4" fmla="*/ 0 h 1209675"/>
              <a:gd name="connsiteX0" fmla="*/ 123824 w 180975"/>
              <a:gd name="connsiteY0" fmla="*/ 1207294 h 1209675"/>
              <a:gd name="connsiteX1" fmla="*/ 9525 w 180975"/>
              <a:gd name="connsiteY1" fmla="*/ 1209675 h 1209675"/>
              <a:gd name="connsiteX2" fmla="*/ 0 w 180975"/>
              <a:gd name="connsiteY2" fmla="*/ 0 h 1209675"/>
              <a:gd name="connsiteX3" fmla="*/ 180975 w 180975"/>
              <a:gd name="connsiteY3" fmla="*/ 0 h 1209675"/>
              <a:gd name="connsiteX4" fmla="*/ 180975 w 180975"/>
              <a:gd name="connsiteY4" fmla="*/ 0 h 1209675"/>
              <a:gd name="connsiteX0" fmla="*/ 114299 w 171450"/>
              <a:gd name="connsiteY0" fmla="*/ 1207294 h 1209675"/>
              <a:gd name="connsiteX1" fmla="*/ 0 w 171450"/>
              <a:gd name="connsiteY1" fmla="*/ 1209675 h 1209675"/>
              <a:gd name="connsiteX2" fmla="*/ 4762 w 171450"/>
              <a:gd name="connsiteY2" fmla="*/ 0 h 1209675"/>
              <a:gd name="connsiteX3" fmla="*/ 171450 w 171450"/>
              <a:gd name="connsiteY3" fmla="*/ 0 h 1209675"/>
              <a:gd name="connsiteX4" fmla="*/ 171450 w 171450"/>
              <a:gd name="connsiteY4" fmla="*/ 0 h 1209675"/>
              <a:gd name="connsiteX0" fmla="*/ 121609 w 178760"/>
              <a:gd name="connsiteY0" fmla="*/ 1207294 h 1209675"/>
              <a:gd name="connsiteX1" fmla="*/ 7310 w 178760"/>
              <a:gd name="connsiteY1" fmla="*/ 1209675 h 1209675"/>
              <a:gd name="connsiteX2" fmla="*/ 166 w 178760"/>
              <a:gd name="connsiteY2" fmla="*/ 0 h 1209675"/>
              <a:gd name="connsiteX3" fmla="*/ 178760 w 178760"/>
              <a:gd name="connsiteY3" fmla="*/ 0 h 1209675"/>
              <a:gd name="connsiteX4" fmla="*/ 178760 w 178760"/>
              <a:gd name="connsiteY4" fmla="*/ 0 h 1209675"/>
              <a:gd name="connsiteX0" fmla="*/ 121609 w 181980"/>
              <a:gd name="connsiteY0" fmla="*/ 1207294 h 1209675"/>
              <a:gd name="connsiteX1" fmla="*/ 7310 w 181980"/>
              <a:gd name="connsiteY1" fmla="*/ 1209675 h 1209675"/>
              <a:gd name="connsiteX2" fmla="*/ 166 w 181980"/>
              <a:gd name="connsiteY2" fmla="*/ 0 h 1209675"/>
              <a:gd name="connsiteX3" fmla="*/ 178760 w 181980"/>
              <a:gd name="connsiteY3" fmla="*/ 0 h 1209675"/>
              <a:gd name="connsiteX4" fmla="*/ 109704 w 181980"/>
              <a:gd name="connsiteY4" fmla="*/ 2381 h 1209675"/>
              <a:gd name="connsiteX0" fmla="*/ 121609 w 121609"/>
              <a:gd name="connsiteY0" fmla="*/ 1207294 h 1209675"/>
              <a:gd name="connsiteX1" fmla="*/ 7310 w 121609"/>
              <a:gd name="connsiteY1" fmla="*/ 1209675 h 1209675"/>
              <a:gd name="connsiteX2" fmla="*/ 166 w 121609"/>
              <a:gd name="connsiteY2" fmla="*/ 0 h 1209675"/>
              <a:gd name="connsiteX3" fmla="*/ 109704 w 121609"/>
              <a:gd name="connsiteY3" fmla="*/ 2381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609" h="1209675">
                <a:moveTo>
                  <a:pt x="121609" y="1207294"/>
                </a:moveTo>
                <a:lnTo>
                  <a:pt x="7310" y="1209675"/>
                </a:lnTo>
                <a:cubicBezTo>
                  <a:pt x="8897" y="806450"/>
                  <a:pt x="-1421" y="403225"/>
                  <a:pt x="166" y="0"/>
                </a:cubicBezTo>
                <a:lnTo>
                  <a:pt x="109704" y="2381"/>
                </a:lnTo>
              </a:path>
            </a:pathLst>
          </a:custGeom>
          <a:noFill/>
          <a:ln>
            <a:solidFill>
              <a:schemeClr val="tx1"/>
            </a:solidFill>
            <a:tailEnd type="arrow" w="sm" len="sm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0922856" y="6448554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5.2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01966" y="4246428"/>
            <a:ext cx="8637700" cy="2000548"/>
            <a:chOff x="301966" y="4246428"/>
            <a:chExt cx="8637700" cy="20005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301966" y="4246428"/>
                  <a:ext cx="8637700" cy="20005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FFC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>
                      <a:solidFill>
                        <a:srgbClr val="FFC000"/>
                      </a:solidFill>
                    </a:rPr>
                    <a:t>Check-in 5.2</a:t>
                  </a:r>
                  <a:endParaRPr lang="en-US" sz="2400" dirty="0">
                    <a:solidFill>
                      <a:srgbClr val="FFC000"/>
                    </a:solidFill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How do we get the effect of “crossing off” with a Turing machine?</a:t>
                  </a:r>
                  <a:endParaRPr lang="en-US" sz="2000" dirty="0"/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a)   We add that feature to the model.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b)   We use a tape alphabet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={</m:t>
                      </m:r>
                      <m:r>
                        <m:rPr>
                          <m:nor/>
                        </m:rPr>
                        <a:rPr lang="en-US" sz="2000" dirty="0"/>
                        <m:t>a</m:t>
                      </m:r>
                    </m:oMath>
                  </a14:m>
                  <a:r>
                    <a:rPr lang="en-US" sz="2000" dirty="0" smtClean="0"/>
                    <a:t>,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0" i="0" dirty="0" smtClean="0"/>
                        <m:t>b</m:t>
                      </m:r>
                    </m:oMath>
                  </a14:m>
                  <a:r>
                    <a:rPr lang="en-US" sz="2000" dirty="0" smtClean="0"/>
                    <a:t>,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0" i="0" dirty="0" smtClean="0"/>
                        <m:t>c</m:t>
                      </m:r>
                    </m:oMath>
                  </a14:m>
                  <a:r>
                    <a:rPr lang="en-US" sz="2000" dirty="0" smtClean="0"/>
                    <a:t>,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/>
                        <m:t>a</m:t>
                      </m:r>
                    </m:oMath>
                  </a14:m>
                  <a:r>
                    <a:rPr lang="en-US" sz="2000" dirty="0" smtClean="0"/>
                    <a:t>,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0" i="0" dirty="0" smtClean="0"/>
                        <m:t>b</m:t>
                      </m:r>
                    </m:oMath>
                  </a14:m>
                  <a:r>
                    <a:rPr lang="en-US" sz="2000" dirty="0" smtClean="0"/>
                    <a:t>,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0" i="0" dirty="0" smtClean="0"/>
                        <m:t>c</m:t>
                      </m:r>
                    </m:oMath>
                  </a14:m>
                  <a:r>
                    <a:rPr lang="en-US" sz="2000" dirty="0" smtClean="0"/>
                    <a:t>, </a:t>
                  </a:r>
                  <a:r>
                    <a:rPr lang="en-US" sz="2800" baseline="30000" dirty="0" smtClean="0">
                      <a:solidFill>
                        <a:prstClr val="white"/>
                      </a:solidFill>
                    </a:rPr>
                    <a:t>˽</a:t>
                  </a:r>
                  <a:r>
                    <a:rPr lang="en-US" sz="2000" baseline="30000" dirty="0" smtClean="0">
                      <a:solidFill>
                        <a:prstClr val="white"/>
                      </a:solidFill>
                    </a:rPr>
                    <a:t>  </a:t>
                  </a:r>
                  <a:r>
                    <a:rPr lang="en-US" sz="2000" dirty="0" smtClean="0"/>
                    <a:t>}.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c)   All Turing machines come with an eraser.</a:t>
                  </a: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966" y="4246428"/>
                  <a:ext cx="8637700" cy="2000548"/>
                </a:xfrm>
                <a:prstGeom prst="rect">
                  <a:avLst/>
                </a:prstGeom>
                <a:blipFill>
                  <a:blip r:embed="rId4"/>
                  <a:stretch>
                    <a:fillRect l="-914" t="-1497" b="-3593"/>
                  </a:stretch>
                </a:blipFill>
                <a:ln w="3810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6" name="Straight Connector 65"/>
            <p:cNvCxnSpPr/>
            <p:nvPr/>
          </p:nvCxnSpPr>
          <p:spPr>
            <a:xfrm flipH="1">
              <a:off x="4554267" y="5568879"/>
              <a:ext cx="196850" cy="20002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>
              <a:off x="4785139" y="5568879"/>
              <a:ext cx="196850" cy="20002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5026668" y="5568879"/>
              <a:ext cx="196850" cy="20002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4729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3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39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47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4" grpId="0" animBg="1"/>
      <p:bldP spid="45" grpId="0" animBg="1"/>
      <p:bldP spid="59" grpId="0" animBg="1"/>
      <p:bldP spid="60" grpId="0" animBg="1"/>
      <p:bldP spid="61" grpId="0" animBg="1"/>
      <p:bldP spid="62" grpId="0" animBg="1"/>
      <p:bldP spid="72" grpId="0"/>
      <p:bldP spid="12" grpId="0" animBg="1"/>
      <p:bldP spid="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TM – Formal Definition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1989" y="1013827"/>
                <a:ext cx="8494081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Defn:  </a:t>
                </a:r>
                <a:r>
                  <a:rPr lang="en-US" sz="2400" dirty="0" smtClean="0"/>
                  <a:t>A </a:t>
                </a:r>
                <a:r>
                  <a:rPr lang="en-US" sz="2400" u="sng" dirty="0" smtClean="0"/>
                  <a:t>Turing Machine</a:t>
                </a:r>
                <a:r>
                  <a:rPr lang="en-US" sz="2400" dirty="0" smtClean="0"/>
                  <a:t> (TM) is a 7-tuple 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400" dirty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sz="24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m:rPr>
                        <m:nor/>
                      </m:rPr>
                      <a:rPr lang="en-US" sz="2400" b="0" i="0" baseline="-25000" dirty="0" smtClean="0">
                        <a:latin typeface="Cambria Math" panose="02040503050406030204" pitchFamily="18" charset="0"/>
                      </a:rPr>
                      <m:t>acc</m:t>
                    </m:r>
                    <m:r>
                      <a:rPr lang="en-US" sz="2400" b="0" i="1" baseline="-25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m:rPr>
                        <m:nor/>
                      </m:rPr>
                      <a:rPr lang="en-US" sz="2400" b="0" i="0" baseline="-25000" dirty="0" smtClean="0">
                        <a:latin typeface="Cambria Math" panose="02040503050406030204" pitchFamily="18" charset="0"/>
                      </a:rPr>
                      <m:t>rej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sz="2000" dirty="0" smtClean="0"/>
                  <a:t>    input alphabet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sz="2000" dirty="0" smtClean="0"/>
                  <a:t>    tape alphabet 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sz="2000" dirty="0" smtClean="0"/>
                  <a:t>)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:  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 smtClean="0"/>
                  <a:t> {L, R}     (L = Left,  R = Right)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dirty="0"/>
                          <m:t>a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sz="2000" dirty="0"/>
                      <m:t>b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000" dirty="0" smtClean="0"/>
                  <a:t> R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89" y="1013827"/>
                <a:ext cx="8494081" cy="2000548"/>
              </a:xfrm>
              <a:prstGeom prst="rect">
                <a:avLst/>
              </a:prstGeom>
              <a:blipFill>
                <a:blip r:embed="rId3"/>
                <a:stretch>
                  <a:fillRect l="-1076" t="-2439" b="-45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1989" y="3484899"/>
                <a:ext cx="5403863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000" b="0" dirty="0" smtClean="0"/>
                  <a:t>On input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b="0" dirty="0" smtClean="0"/>
                  <a:t> a TM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b="0" dirty="0" smtClean="0"/>
                  <a:t> may halt (enter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acc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o</a:t>
                </a:r>
                <a:r>
                  <a:rPr lang="en-US" sz="2000" dirty="0" smtClean="0"/>
                  <a:t>r 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rej</m:t>
                    </m:r>
                  </m:oMath>
                </a14:m>
                <a:r>
                  <a:rPr lang="en-US" sz="2000" b="0" dirty="0" smtClean="0"/>
                  <a:t>)</a:t>
                </a:r>
                <a:br>
                  <a:rPr lang="en-US" sz="2000" b="0" dirty="0" smtClean="0"/>
                </a:br>
                <a:r>
                  <a:rPr lang="en-US" sz="2000" b="0" dirty="0" smtClean="0"/>
                  <a:t>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b="0" dirty="0" smtClean="0"/>
                  <a:t> may run forever (“loop”).  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000" dirty="0" smtClean="0"/>
                  <a:t>So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b="0" dirty="0" smtClean="0"/>
                  <a:t> has 3 possible outcomes for each input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b="0" dirty="0" smtClean="0"/>
                  <a:t>:</a:t>
                </a:r>
              </a:p>
              <a:p>
                <a:pPr marL="288925" indent="-288925">
                  <a:spcBef>
                    <a:spcPts val="600"/>
                  </a:spcBef>
                  <a:buFont typeface="+mj-lt"/>
                  <a:buAutoNum type="arabicPeriod"/>
                </a:pPr>
                <a:r>
                  <a:rPr lang="en-US" sz="2000" dirty="0" smtClean="0"/>
                  <a:t> </a:t>
                </a:r>
                <a:r>
                  <a:rPr lang="en-US" sz="2000" i="1" u="sng" dirty="0" smtClean="0"/>
                  <a:t>Accept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 (enter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acc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b="0" dirty="0" smtClean="0"/>
                  <a:t>)</a:t>
                </a:r>
              </a:p>
              <a:p>
                <a:pPr marL="288925" indent="-288925">
                  <a:spcBef>
                    <a:spcPts val="600"/>
                  </a:spcBef>
                  <a:buFont typeface="+mj-lt"/>
                  <a:buAutoNum type="arabicPeriod"/>
                </a:pPr>
                <a:r>
                  <a:rPr lang="en-US" sz="2000" dirty="0"/>
                  <a:t> </a:t>
                </a:r>
                <a:r>
                  <a:rPr lang="en-US" sz="2000" i="1" u="sng" dirty="0" smtClean="0"/>
                  <a:t>Reject</a:t>
                </a:r>
                <a:r>
                  <a:rPr lang="en-US" sz="20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by halting  (</a:t>
                </a:r>
                <a:r>
                  <a:rPr lang="en-US" sz="2000" dirty="0"/>
                  <a:t>enter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rej</m:t>
                    </m:r>
                  </m:oMath>
                </a14:m>
                <a:r>
                  <a:rPr lang="en-US" sz="2000" b="0" dirty="0" smtClean="0"/>
                  <a:t> )</a:t>
                </a:r>
              </a:p>
              <a:p>
                <a:pPr marL="288925" indent="-288925">
                  <a:spcBef>
                    <a:spcPts val="600"/>
                  </a:spcBef>
                  <a:buFont typeface="+mj-lt"/>
                  <a:buAutoNum type="arabicPeriod"/>
                </a:pPr>
                <a:r>
                  <a:rPr lang="en-US" sz="2000" dirty="0"/>
                  <a:t> </a:t>
                </a:r>
                <a:r>
                  <a:rPr lang="en-US" sz="2000" i="1" u="sng" dirty="0" smtClean="0"/>
                  <a:t>Reject</a:t>
                </a:r>
                <a:r>
                  <a:rPr lang="en-US" sz="20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by looping  (running forever)</a:t>
                </a:r>
                <a:endParaRPr lang="en-US" sz="2000" b="0" i="1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89" y="3484899"/>
                <a:ext cx="5403863" cy="2400657"/>
              </a:xfrm>
              <a:prstGeom prst="rect">
                <a:avLst/>
              </a:prstGeom>
              <a:blipFill>
                <a:blip r:embed="rId4"/>
                <a:stretch>
                  <a:fillRect l="-1240" t="-1527" b="-3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0894886" y="6448554"/>
            <a:ext cx="123374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5.3</a:t>
            </a:r>
            <a:endParaRPr lang="en-US" sz="16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89351" y="3577232"/>
                <a:ext cx="5468820" cy="230832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C000"/>
                    </a:solidFill>
                  </a:rPr>
                  <a:t>Check-in 5.3</a:t>
                </a:r>
                <a:endParaRPr lang="en-US" sz="2400" dirty="0">
                  <a:solidFill>
                    <a:srgbClr val="FFC000"/>
                  </a:solidFill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This Turing machine model is deterministic. </a:t>
                </a:r>
                <a:br>
                  <a:rPr lang="en-US" sz="2000" dirty="0" smtClean="0"/>
                </a:br>
                <a:r>
                  <a:rPr lang="en-US" sz="2000" dirty="0" smtClean="0"/>
                  <a:t>How would we change it to be nondeterministic?</a:t>
                </a:r>
                <a:endParaRPr lang="en-US" sz="2000" dirty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a)   Add a second transition function.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b)   Change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2000" dirty="0" smtClean="0"/>
                  <a:t> to be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𝒫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/>
                  <a:t> {L, R</a:t>
                </a:r>
                <a:r>
                  <a:rPr lang="en-US" sz="2000" dirty="0" smtClean="0"/>
                  <a:t>}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c)   Change the tape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sz="2000" dirty="0" smtClean="0"/>
                  <a:t> to be infinite.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9351" y="3577232"/>
                <a:ext cx="5468820" cy="2308324"/>
              </a:xfrm>
              <a:prstGeom prst="rect">
                <a:avLst/>
              </a:prstGeom>
              <a:blipFill>
                <a:blip r:embed="rId5"/>
                <a:stretch>
                  <a:fillRect l="-1329" t="-1302" b="-3125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2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TM Recognizers and Deciders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90650" y="1119386"/>
                <a:ext cx="9309942" cy="33085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4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be a TM. 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b="0" i="1" dirty="0" smtClean="0"/>
                  <a:t> </a:t>
                </a:r>
                <a:r>
                  <a:rPr lang="en-US" sz="2400" b="0" dirty="0" smtClean="0"/>
                  <a:t>accepts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b="0" i="1" dirty="0" smtClean="0"/>
                  <a:t>. 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400" b="0" dirty="0" smtClean="0"/>
                  <a:t>Say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b="0" i="1" dirty="0" smtClean="0"/>
                  <a:t> </a:t>
                </a:r>
                <a:r>
                  <a:rPr lang="en-US" sz="2400" b="0" dirty="0" smtClean="0"/>
                  <a:t>recognizes</a:t>
                </a:r>
                <a:r>
                  <a:rPr lang="en-US" sz="2400" b="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0" i="1" dirty="0" smtClean="0"/>
                  <a:t> </a:t>
                </a:r>
                <a:r>
                  <a:rPr lang="en-US" sz="2400" b="0" dirty="0" smtClean="0"/>
                  <a:t>if</a:t>
                </a:r>
                <a:r>
                  <a:rPr lang="en-US" sz="2400" b="0" i="1" dirty="0" smtClean="0"/>
                  <a:t>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0" i="1" dirty="0" smtClean="0"/>
                  <a:t>.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Defn: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0" i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i</a:t>
                </a:r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s </a:t>
                </a:r>
                <a:r>
                  <a:rPr lang="en-US" sz="2400" b="0" u="sng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Turing-recognizable</a:t>
                </a:r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for some TM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.</a:t>
                </a:r>
              </a:p>
              <a:p>
                <a:pPr>
                  <a:spcBef>
                    <a:spcPts val="3000"/>
                  </a:spcBef>
                </a:pP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Defn:  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is a </a:t>
                </a:r>
                <a:r>
                  <a:rPr lang="en-US" sz="2400" b="0" u="sng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decider</a:t>
                </a:r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b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halts on all inputs.</a:t>
                </a:r>
              </a:p>
              <a:p>
                <a:pPr>
                  <a:spcBef>
                    <a:spcPts val="3000"/>
                  </a:spcBef>
                </a:pPr>
                <a:r>
                  <a:rPr lang="en-US" sz="2400" dirty="0"/>
                  <a:t>Say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dirty="0" smtClean="0"/>
                  <a:t>decides</a:t>
                </a:r>
                <a:r>
                  <a:rPr lang="en-US" sz="24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/>
                  <a:t>  </a:t>
                </a:r>
                <a:r>
                  <a:rPr lang="en-US" sz="2400" dirty="0"/>
                  <a:t>if</a:t>
                </a:r>
                <a:r>
                  <a:rPr lang="en-US" sz="2400" i="1" dirty="0"/>
                  <a:t>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0" dirty="0" smtClean="0"/>
                  <a:t> 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b="0" dirty="0" smtClean="0"/>
                  <a:t> is a decider.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Defn</a:t>
                </a:r>
                <a:r>
                  <a:rPr lang="en-US" sz="2400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</a:t>
                </a:r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is </a:t>
                </a:r>
                <a:r>
                  <a:rPr lang="en-US" sz="2400" u="sng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Turing-decidable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for some TM 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decider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.</a:t>
                </a:r>
                <a:endPara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50" y="1119386"/>
                <a:ext cx="9309942" cy="3308598"/>
              </a:xfrm>
              <a:prstGeom prst="rect">
                <a:avLst/>
              </a:prstGeom>
              <a:blipFill>
                <a:blip r:embed="rId3"/>
                <a:stretch>
                  <a:fillRect l="-982" t="-1476" b="-3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8867775" y="2609850"/>
            <a:ext cx="3148146" cy="3941980"/>
            <a:chOff x="8867775" y="2609850"/>
            <a:chExt cx="3148146" cy="3941980"/>
          </a:xfrm>
        </p:grpSpPr>
        <p:sp>
          <p:nvSpPr>
            <p:cNvPr id="4" name="Oval 3"/>
            <p:cNvSpPr/>
            <p:nvPr/>
          </p:nvSpPr>
          <p:spPr>
            <a:xfrm>
              <a:off x="8867775" y="2609850"/>
              <a:ext cx="3148146" cy="3941980"/>
            </a:xfrm>
            <a:prstGeom prst="ellipse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700592" y="2842934"/>
              <a:ext cx="15496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T-recognizable</a:t>
              </a:r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184547" y="3790949"/>
            <a:ext cx="2514601" cy="2635329"/>
            <a:chOff x="9184547" y="3790949"/>
            <a:chExt cx="2514601" cy="2635329"/>
          </a:xfrm>
        </p:grpSpPr>
        <p:sp>
          <p:nvSpPr>
            <p:cNvPr id="8" name="Oval 7"/>
            <p:cNvSpPr/>
            <p:nvPr/>
          </p:nvSpPr>
          <p:spPr>
            <a:xfrm>
              <a:off x="9184547" y="3790949"/>
              <a:ext cx="2514601" cy="2635329"/>
            </a:xfrm>
            <a:prstGeom prst="ellipse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815331" y="4024033"/>
              <a:ext cx="12779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T-decidable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382725" y="4626449"/>
            <a:ext cx="2143125" cy="1683485"/>
            <a:chOff x="9382725" y="4626449"/>
            <a:chExt cx="2143125" cy="1683485"/>
          </a:xfrm>
        </p:grpSpPr>
        <p:sp>
          <p:nvSpPr>
            <p:cNvPr id="10" name="Oval 9"/>
            <p:cNvSpPr/>
            <p:nvPr/>
          </p:nvSpPr>
          <p:spPr>
            <a:xfrm>
              <a:off x="9382725" y="4626449"/>
              <a:ext cx="2143125" cy="1683485"/>
            </a:xfrm>
            <a:prstGeom prst="ellipse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141123" y="4751149"/>
              <a:ext cx="6014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CFLs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629775" y="5327709"/>
            <a:ext cx="1620472" cy="900469"/>
            <a:chOff x="9629775" y="5327709"/>
            <a:chExt cx="1620472" cy="900469"/>
          </a:xfrm>
        </p:grpSpPr>
        <p:sp>
          <p:nvSpPr>
            <p:cNvPr id="12" name="Oval 11"/>
            <p:cNvSpPr/>
            <p:nvPr/>
          </p:nvSpPr>
          <p:spPr>
            <a:xfrm>
              <a:off x="9629775" y="5327709"/>
              <a:ext cx="1620472" cy="900469"/>
            </a:xfrm>
            <a:prstGeom prst="ellipse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014157" y="5567278"/>
              <a:ext cx="8517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regular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617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Quick review of today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615" y="1464754"/>
            <a:ext cx="712314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  <a:t>Proved the CFL Pumping Lemma as a tool for showing that languages are not context free.</a:t>
            </a:r>
            <a:endParaRPr lang="en-US" sz="2400" b="1" spc="200" dirty="0">
              <a:solidFill>
                <a:prstClr val="white"/>
              </a:solidFill>
              <a:latin typeface="Calibri Light" panose="020F0302020204030204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  <a:t>Defined Turing machines (TMs).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  <a:t>Defined TM deciders (halt on all inputs).</a:t>
            </a:r>
            <a:endParaRPr lang="en-US" sz="2400" b="1" spc="2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latin typeface="+mj-lt"/>
              </a:rPr>
              <a:t>T-recognizable and T-decidable languages.</a:t>
            </a:r>
          </a:p>
        </p:txBody>
      </p:sp>
    </p:spTree>
    <p:extLst>
      <p:ext uri="{BB962C8B-B14F-4D97-AF65-F5344CB8AC3E}">
        <p14:creationId xmlns:p14="http://schemas.microsoft.com/office/powerpoint/2010/main" val="384555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Equivalence of CFGs and PDAs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1270" y="1069854"/>
                <a:ext cx="9049879" cy="4678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dirty="0" smtClean="0"/>
                  <a:t>Recall Theorem</a:t>
                </a:r>
                <a:r>
                  <a:rPr lang="en-US" sz="2400" b="1" dirty="0"/>
                  <a:t>: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is a CFL  </a:t>
                </a:r>
                <a:r>
                  <a:rPr lang="en-US" sz="2000" dirty="0" smtClean="0"/>
                  <a:t>iff  </a:t>
                </a:r>
                <a:r>
                  <a:rPr lang="en-US" sz="2000" dirty="0"/>
                  <a:t>some PDA recognizes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			         </a:t>
                </a:r>
                <a:r>
                  <a:rPr lang="en-US" sz="2000" dirty="0" smtClean="0"/>
                  <a:t>         </a:t>
                </a:r>
                <a:r>
                  <a:rPr lang="en-US" sz="2000" dirty="0"/>
                  <a:t>Done.</a:t>
                </a:r>
              </a:p>
              <a:p>
                <a:r>
                  <a:rPr lang="en-US" sz="2000" dirty="0"/>
                  <a:t>	          </a:t>
                </a:r>
                <a:r>
                  <a:rPr lang="en-US" sz="2000" dirty="0" smtClean="0"/>
                  <a:t>                                        Need to know the fact, not the proof</a:t>
                </a:r>
              </a:p>
              <a:p>
                <a:endParaRPr lang="en-US" sz="2000" dirty="0"/>
              </a:p>
              <a:p>
                <a:r>
                  <a:rPr lang="en-US" sz="2400" b="1" dirty="0" smtClean="0"/>
                  <a:t>Corollaries:</a:t>
                </a:r>
              </a:p>
              <a:p>
                <a:pPr marL="457200" indent="-457200">
                  <a:buAutoNum type="arabicParenR"/>
                </a:pPr>
                <a:r>
                  <a:rPr lang="en-US" sz="2000" dirty="0" smtClean="0"/>
                  <a:t>Every regular language is a CFL.</a:t>
                </a:r>
              </a:p>
              <a:p>
                <a:pPr marL="457200" indent="-457200">
                  <a:buAutoNum type="arabicParenR"/>
                </a:pPr>
                <a:r>
                  <a:rPr lang="en-US" sz="2000" dirty="0" smtClean="0"/>
                  <a:t>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is a CFL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 is regular then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∩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 is a CFL.</a:t>
                </a:r>
              </a:p>
              <a:p>
                <a:r>
                  <a:rPr lang="en-US" sz="2000" b="1" dirty="0" smtClean="0"/>
                  <a:t>Proof sketch of (2):  </a:t>
                </a:r>
              </a:p>
              <a:p>
                <a:r>
                  <a:rPr lang="en-US" sz="2000" dirty="0" smtClean="0"/>
                  <a:t>While reading the input, the finite control of the PDA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simulates the DFA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.</a:t>
                </a:r>
              </a:p>
              <a:p>
                <a:endParaRPr lang="en-US" sz="2000" dirty="0"/>
              </a:p>
              <a:p>
                <a:r>
                  <a:rPr lang="en-US" sz="2000" b="1" dirty="0" smtClean="0"/>
                  <a:t>Note 1:  </a:t>
                </a:r>
                <a:r>
                  <a:rPr lang="en-US" sz="2000" dirty="0" smtClean="0"/>
                  <a:t>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 are CFLs </a:t>
                </a:r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∩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may not be </a:t>
                </a:r>
                <a:r>
                  <a:rPr lang="en-US" sz="2000" dirty="0"/>
                  <a:t>a </a:t>
                </a:r>
                <a:r>
                  <a:rPr lang="en-US" sz="2000" dirty="0" smtClean="0"/>
                  <a:t>CFL (will show today).</a:t>
                </a:r>
              </a:p>
              <a:p>
                <a:r>
                  <a:rPr lang="en-US" sz="2000" dirty="0" smtClean="0"/>
                  <a:t>Therefore the class of CFLs is not closed under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US" sz="2000" dirty="0" smtClean="0"/>
                  <a:t>.  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b="1" dirty="0" smtClean="0"/>
                  <a:t>Note 2:  </a:t>
                </a:r>
                <a:r>
                  <a:rPr lang="en-US" sz="2000" dirty="0" smtClean="0"/>
                  <a:t>The class of CFLs is closed under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∪,∘,∗</m:t>
                    </m:r>
                  </m:oMath>
                </a14:m>
                <a:r>
                  <a:rPr lang="en-US" sz="2000" dirty="0" smtClean="0"/>
                  <a:t>  (see Pset 2).</a:t>
                </a:r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70" y="1069854"/>
                <a:ext cx="9049879" cy="4678204"/>
              </a:xfrm>
              <a:prstGeom prst="rect">
                <a:avLst/>
              </a:prstGeom>
              <a:blipFill>
                <a:blip r:embed="rId3"/>
                <a:stretch>
                  <a:fillRect l="-1078" t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12226296" y="2747602"/>
            <a:ext cx="914400" cy="914400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439069" y="1941816"/>
            <a:ext cx="341821" cy="665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513762" y="1660655"/>
            <a:ext cx="358445" cy="1403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36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9167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Proving languages not Context Free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1271" y="1069854"/>
                <a:ext cx="7632852" cy="3368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Let </a:t>
                </a:r>
                <a:r>
                  <a:rPr lang="en-US" sz="24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≥0}</m:t>
                    </m:r>
                  </m:oMath>
                </a14:m>
                <a:r>
                  <a:rPr lang="en-US" sz="2000" dirty="0" smtClean="0"/>
                  <a:t>.    </a:t>
                </a:r>
                <a:r>
                  <a:rPr lang="en-US" sz="2400" dirty="0" smtClean="0"/>
                  <a:t>We will show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 smtClean="0"/>
                  <a:t> isn’t a CFL.</a:t>
                </a:r>
              </a:p>
              <a:p>
                <a:endParaRPr lang="en-US" sz="2000" dirty="0" smtClean="0"/>
              </a:p>
              <a:p>
                <a:r>
                  <a:rPr lang="en-US" sz="2400" b="1" dirty="0"/>
                  <a:t>Pumping </a:t>
                </a:r>
                <a:r>
                  <a:rPr lang="en-US" sz="2400" b="1" dirty="0" smtClean="0"/>
                  <a:t>Lemma for CFLs:   </a:t>
                </a:r>
                <a:r>
                  <a:rPr lang="en-US" sz="2400" dirty="0"/>
                  <a:t>For every </a:t>
                </a:r>
                <a:r>
                  <a:rPr lang="en-US" sz="2400" dirty="0" smtClean="0"/>
                  <a:t>CFL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, there is 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such </a:t>
                </a:r>
                <a:r>
                  <a:rPr lang="en-US" sz="2400" dirty="0"/>
                  <a:t>that if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  and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/>
                  <a:t>  then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400" dirty="0"/>
                  <a:t>  where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400" dirty="0"/>
                  <a:t>  1) 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  </a:t>
                </a:r>
                <a:r>
                  <a:rPr lang="en-US" sz="2400" dirty="0" smtClean="0"/>
                  <a:t> for </a:t>
                </a:r>
                <a:r>
                  <a:rPr lang="en-US" sz="2400" dirty="0"/>
                  <a:t>all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400" dirty="0" smtClean="0"/>
                  <a:t>   </a:t>
                </a:r>
                <a:endParaRPr lang="en-US" sz="2400" dirty="0"/>
              </a:p>
              <a:p>
                <a:r>
                  <a:rPr lang="en-US" sz="2400" dirty="0"/>
                  <a:t>  2)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l-GR" sz="2400" dirty="0"/>
                      <m:t>ε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  3)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/>
                  <a:t>  </a:t>
                </a:r>
              </a:p>
              <a:p>
                <a:endParaRPr lang="en-US" sz="2000" dirty="0" smtClean="0"/>
              </a:p>
              <a:p>
                <a:r>
                  <a:rPr lang="en-US" sz="2000" dirty="0" smtClean="0"/>
                  <a:t>Informally:  All long strings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are </a:t>
                </a:r>
                <a:r>
                  <a:rPr lang="en-US" sz="2000" dirty="0" err="1" smtClean="0"/>
                  <a:t>pumpable</a:t>
                </a:r>
                <a:r>
                  <a:rPr lang="en-US" sz="2000" dirty="0" smtClean="0"/>
                  <a:t> and stay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.</a:t>
                </a:r>
                <a:endParaRPr lang="en-US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71" y="1069854"/>
                <a:ext cx="7632852" cy="3368038"/>
              </a:xfrm>
              <a:prstGeom prst="rect">
                <a:avLst/>
              </a:prstGeom>
              <a:blipFill>
                <a:blip r:embed="rId3"/>
                <a:stretch>
                  <a:fillRect l="-1278" t="-543" r="-479" b="-2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12226296" y="2747602"/>
            <a:ext cx="914400" cy="914400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929137" y="4901398"/>
            <a:ext cx="1349615" cy="10869"/>
          </a:xfrm>
          <a:prstGeom prst="line">
            <a:avLst/>
          </a:prstGeom>
          <a:ln w="31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0242895" y="3469484"/>
                <a:ext cx="3537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2895" y="3469484"/>
                <a:ext cx="35375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9338623" y="3466596"/>
                <a:ext cx="3679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8623" y="3466596"/>
                <a:ext cx="367986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9803584" y="3439917"/>
                <a:ext cx="3679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3584" y="3439917"/>
                <a:ext cx="367986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8435824" y="3809250"/>
            <a:ext cx="2161379" cy="6801"/>
          </a:xfrm>
          <a:prstGeom prst="line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8911080" y="3749519"/>
            <a:ext cx="1456" cy="129886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9300215" y="3744758"/>
            <a:ext cx="662" cy="129885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7784123" y="3609195"/>
                <a:ext cx="6298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4123" y="3609195"/>
                <a:ext cx="629851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 flipH="1" flipV="1">
            <a:off x="9695272" y="3744306"/>
            <a:ext cx="1456" cy="129886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0236807" y="3744307"/>
            <a:ext cx="662" cy="129885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8469844" y="3465834"/>
                <a:ext cx="3764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9844" y="3465834"/>
                <a:ext cx="37645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8937599" y="3472680"/>
                <a:ext cx="3693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7599" y="3472680"/>
                <a:ext cx="36933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8307316" y="3943251"/>
            <a:ext cx="320352" cy="393377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8794373" y="3934619"/>
            <a:ext cx="302144" cy="402009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0479737" y="3909674"/>
            <a:ext cx="494607" cy="426954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9516464" y="3927313"/>
            <a:ext cx="49" cy="363138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10043536" y="3928222"/>
            <a:ext cx="470433" cy="383991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9129115" y="3935792"/>
            <a:ext cx="1" cy="376421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9985313" y="3927313"/>
            <a:ext cx="25624" cy="409315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9240341" y="4679581"/>
                <a:ext cx="60587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0341" y="4679581"/>
                <a:ext cx="605870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/>
          <p:cNvCxnSpPr/>
          <p:nvPr/>
        </p:nvCxnSpPr>
        <p:spPr>
          <a:xfrm flipV="1">
            <a:off x="8435824" y="3342079"/>
            <a:ext cx="2161379" cy="6801"/>
          </a:xfrm>
          <a:prstGeom prst="line">
            <a:avLst/>
          </a:prstGeom>
          <a:ln w="31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9066765" y="3121770"/>
                <a:ext cx="60587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6765" y="3121770"/>
                <a:ext cx="605870" cy="369332"/>
              </a:xfrm>
              <a:prstGeom prst="rect">
                <a:avLst/>
              </a:prstGeom>
              <a:blipFill>
                <a:blip r:embed="rId11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Connector 76"/>
          <p:cNvCxnSpPr/>
          <p:nvPr/>
        </p:nvCxnSpPr>
        <p:spPr>
          <a:xfrm flipV="1">
            <a:off x="8914549" y="3814282"/>
            <a:ext cx="375395" cy="1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9701326" y="3809251"/>
            <a:ext cx="525600" cy="3190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10730730" y="3595880"/>
                <a:ext cx="633507" cy="392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0730" y="3595880"/>
                <a:ext cx="633507" cy="39299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8053344" y="4234031"/>
            <a:ext cx="3882479" cy="565829"/>
            <a:chOff x="777875" y="5467693"/>
            <a:chExt cx="3882479" cy="565829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777875" y="5697490"/>
              <a:ext cx="3111500" cy="25917"/>
            </a:xfrm>
            <a:prstGeom prst="line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1653668" y="5641580"/>
              <a:ext cx="1456" cy="12988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 flipV="1">
              <a:off x="2042803" y="5641581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2437860" y="5641129"/>
              <a:ext cx="1456" cy="12988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2979395" y="5641130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 flipV="1">
              <a:off x="3522175" y="5634328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1265261" y="5648272"/>
              <a:ext cx="1456" cy="12988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1654396" y="5645892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Rectangle 63"/>
                <p:cNvSpPr/>
                <p:nvPr/>
              </p:nvSpPr>
              <p:spPr>
                <a:xfrm>
                  <a:off x="3610757" y="5610851"/>
                  <a:ext cx="35375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4" name="Rectangle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0757" y="5610851"/>
                  <a:ext cx="353751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Rectangle 64"/>
                <p:cNvSpPr/>
                <p:nvPr/>
              </p:nvSpPr>
              <p:spPr>
                <a:xfrm>
                  <a:off x="2091395" y="5632960"/>
                  <a:ext cx="3679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5" name="Rectangle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1395" y="5632960"/>
                  <a:ext cx="367986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/>
                <p:cNvSpPr/>
                <p:nvPr/>
              </p:nvSpPr>
              <p:spPr>
                <a:xfrm>
                  <a:off x="2556356" y="5606281"/>
                  <a:ext cx="3679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6" name="Rectangle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6356" y="5606281"/>
                  <a:ext cx="367986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angle 70"/>
                <p:cNvSpPr/>
                <p:nvPr/>
              </p:nvSpPr>
              <p:spPr>
                <a:xfrm>
                  <a:off x="815573" y="5664190"/>
                  <a:ext cx="3764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1" name="Rectangle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5573" y="5664190"/>
                  <a:ext cx="376450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/>
                <p:cNvSpPr/>
                <p:nvPr/>
              </p:nvSpPr>
              <p:spPr>
                <a:xfrm>
                  <a:off x="1690371" y="5639044"/>
                  <a:ext cx="36933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2" name="Rectangle 7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0371" y="5639044"/>
                  <a:ext cx="369332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/>
                <p:cNvSpPr/>
                <p:nvPr/>
              </p:nvSpPr>
              <p:spPr>
                <a:xfrm>
                  <a:off x="1300644" y="5654820"/>
                  <a:ext cx="36933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5" name="Rectangle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0644" y="5654820"/>
                  <a:ext cx="369332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Rectangle 75"/>
                <p:cNvSpPr/>
                <p:nvPr/>
              </p:nvSpPr>
              <p:spPr>
                <a:xfrm>
                  <a:off x="3081802" y="5606281"/>
                  <a:ext cx="3679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6" name="Rectangle 7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1802" y="5606281"/>
                  <a:ext cx="367986" cy="369332"/>
                </a:xfrm>
                <a:prstGeom prst="rect">
                  <a:avLst/>
                </a:prstGeom>
                <a:blipFill>
                  <a:blip r:embed="rId19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Connector 83"/>
            <p:cNvCxnSpPr/>
            <p:nvPr/>
          </p:nvCxnSpPr>
          <p:spPr>
            <a:xfrm flipV="1">
              <a:off x="1261621" y="5714791"/>
              <a:ext cx="780454" cy="4082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2439580" y="5703058"/>
              <a:ext cx="1082595" cy="7148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Rectangle 92"/>
                <p:cNvSpPr/>
                <p:nvPr/>
              </p:nvSpPr>
              <p:spPr>
                <a:xfrm>
                  <a:off x="4026847" y="5467693"/>
                  <a:ext cx="633507" cy="3929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US" dirty="0"/>
                    <a:t> </a:t>
                  </a:r>
                </a:p>
              </p:txBody>
            </p:sp>
          </mc:Choice>
          <mc:Fallback xmlns="">
            <p:sp>
              <p:nvSpPr>
                <p:cNvPr id="93" name="Rectangle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6847" y="5467693"/>
                  <a:ext cx="633507" cy="392993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9921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BCD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BC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9" grpId="0"/>
      <p:bldP spid="20" grpId="0"/>
      <p:bldP spid="21" grpId="0"/>
      <p:bldP spid="21" grpId="1"/>
      <p:bldP spid="23" grpId="0"/>
      <p:bldP spid="27" grpId="0"/>
      <p:bldP spid="28" grpId="0"/>
      <p:bldP spid="28" grpId="1"/>
      <p:bldP spid="60" grpId="0" animBg="1"/>
      <p:bldP spid="13" grpId="0" animBg="1"/>
      <p:bldP spid="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7141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Pumping Lemma – Proof 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1271" y="1069854"/>
                <a:ext cx="6516229" cy="17181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Pumping Lemma for CFLs:   </a:t>
                </a:r>
                <a:r>
                  <a:rPr lang="en-US" sz="2000" dirty="0"/>
                  <a:t>For every </a:t>
                </a:r>
                <a:r>
                  <a:rPr lang="en-US" sz="2000" dirty="0" smtClean="0"/>
                  <a:t>CFL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, there is a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r>
                  <a:rPr lang="en-US" sz="2000" dirty="0" smtClean="0"/>
                  <a:t>such </a:t>
                </a:r>
                <a:r>
                  <a:rPr lang="en-US" sz="2000" dirty="0"/>
                  <a:t>that if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and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 then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000" dirty="0"/>
                  <a:t>  where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  1)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</a:t>
                </a:r>
                <a:r>
                  <a:rPr lang="en-US" sz="2000" dirty="0" smtClean="0"/>
                  <a:t> for </a:t>
                </a:r>
                <a:r>
                  <a:rPr lang="en-US" sz="2000" dirty="0"/>
                  <a:t>all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000" dirty="0" smtClean="0"/>
                  <a:t>   </a:t>
                </a:r>
                <a:endParaRPr lang="en-US" sz="2000" dirty="0"/>
              </a:p>
              <a:p>
                <a:r>
                  <a:rPr lang="en-US" sz="2000" dirty="0"/>
                  <a:t>  2)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l-GR" sz="2000" dirty="0"/>
                      <m:t>ε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  3)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 </a:t>
                </a:r>
                <a:endParaRPr lang="en-US" sz="2000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71" y="1069854"/>
                <a:ext cx="6516229" cy="1718163"/>
              </a:xfrm>
              <a:prstGeom prst="rect">
                <a:avLst/>
              </a:prstGeom>
              <a:blipFill>
                <a:blip r:embed="rId3"/>
                <a:stretch>
                  <a:fillRect l="-934" t="-1767" b="-53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819530" y="5554415"/>
                <a:ext cx="313197" cy="326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530" y="5554415"/>
                <a:ext cx="313197" cy="3269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002339" y="5575180"/>
                <a:ext cx="325800" cy="326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339" y="5575180"/>
                <a:ext cx="325800" cy="3269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3910934" y="5551187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934" y="5551187"/>
                <a:ext cx="371384" cy="369332"/>
              </a:xfrm>
              <a:prstGeom prst="rect">
                <a:avLst/>
              </a:prstGeom>
              <a:blipFill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98910" y="5408330"/>
                <a:ext cx="557645" cy="354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10" y="5408330"/>
                <a:ext cx="557645" cy="3542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164933" y="5563022"/>
                <a:ext cx="333294" cy="326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933" y="5563022"/>
                <a:ext cx="333294" cy="3269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073620" y="5559690"/>
                <a:ext cx="3693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3620" y="5559690"/>
                <a:ext cx="36933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>
          <a:xfrm flipV="1">
            <a:off x="831478" y="5555733"/>
            <a:ext cx="4611896" cy="42539"/>
          </a:xfrm>
          <a:prstGeom prst="line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831482" y="3256526"/>
            <a:ext cx="2109229" cy="2312113"/>
          </a:xfrm>
          <a:prstGeom prst="straightConnector1">
            <a:avLst/>
          </a:prstGeom>
          <a:ln w="952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193380" y="3260866"/>
            <a:ext cx="2249994" cy="2259843"/>
          </a:xfrm>
          <a:prstGeom prst="straightConnector1">
            <a:avLst/>
          </a:prstGeom>
          <a:ln w="952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910426" y="2968879"/>
            <a:ext cx="262842" cy="326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1867758" y="4374360"/>
            <a:ext cx="1086983" cy="1211631"/>
          </a:xfrm>
          <a:prstGeom prst="straightConnector1">
            <a:avLst/>
          </a:prstGeom>
          <a:ln w="952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2756473" y="5106087"/>
            <a:ext cx="368476" cy="444524"/>
          </a:xfrm>
          <a:prstGeom prst="straightConnector1">
            <a:avLst/>
          </a:prstGeom>
          <a:ln w="952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3322260" y="5116164"/>
            <a:ext cx="385007" cy="434447"/>
          </a:xfrm>
          <a:prstGeom prst="straightConnector1">
            <a:avLst/>
          </a:prstGeom>
          <a:ln w="952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3156257" y="4363175"/>
            <a:ext cx="1300449" cy="1210418"/>
          </a:xfrm>
          <a:prstGeom prst="straightConnector1">
            <a:avLst/>
          </a:prstGeom>
          <a:ln w="9525">
            <a:solidFill>
              <a:schemeClr val="tx1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reeform 72"/>
          <p:cNvSpPr/>
          <p:nvPr/>
        </p:nvSpPr>
        <p:spPr>
          <a:xfrm>
            <a:off x="2902115" y="3315127"/>
            <a:ext cx="330771" cy="2270324"/>
          </a:xfrm>
          <a:custGeom>
            <a:avLst/>
            <a:gdLst>
              <a:gd name="connsiteX0" fmla="*/ 183595 w 404096"/>
              <a:gd name="connsiteY0" fmla="*/ 0 h 2564295"/>
              <a:gd name="connsiteX1" fmla="*/ 4691 w 404096"/>
              <a:gd name="connsiteY1" fmla="*/ 536713 h 2564295"/>
              <a:gd name="connsiteX2" fmla="*/ 352561 w 404096"/>
              <a:gd name="connsiteY2" fmla="*/ 1520686 h 2564295"/>
              <a:gd name="connsiteX3" fmla="*/ 402256 w 404096"/>
              <a:gd name="connsiteY3" fmla="*/ 2146852 h 2564295"/>
              <a:gd name="connsiteX4" fmla="*/ 352561 w 404096"/>
              <a:gd name="connsiteY4" fmla="*/ 2564295 h 2564295"/>
              <a:gd name="connsiteX5" fmla="*/ 352561 w 404096"/>
              <a:gd name="connsiteY5" fmla="*/ 2564295 h 2564295"/>
              <a:gd name="connsiteX0" fmla="*/ 155132 w 374666"/>
              <a:gd name="connsiteY0" fmla="*/ 0 h 2564295"/>
              <a:gd name="connsiteX1" fmla="*/ 6045 w 374666"/>
              <a:gd name="connsiteY1" fmla="*/ 536713 h 2564295"/>
              <a:gd name="connsiteX2" fmla="*/ 324098 w 374666"/>
              <a:gd name="connsiteY2" fmla="*/ 1520686 h 2564295"/>
              <a:gd name="connsiteX3" fmla="*/ 373793 w 374666"/>
              <a:gd name="connsiteY3" fmla="*/ 2146852 h 2564295"/>
              <a:gd name="connsiteX4" fmla="*/ 324098 w 374666"/>
              <a:gd name="connsiteY4" fmla="*/ 2564295 h 2564295"/>
              <a:gd name="connsiteX5" fmla="*/ 324098 w 374666"/>
              <a:gd name="connsiteY5" fmla="*/ 2564295 h 2564295"/>
              <a:gd name="connsiteX0" fmla="*/ 149452 w 368986"/>
              <a:gd name="connsiteY0" fmla="*/ 0 h 2564295"/>
              <a:gd name="connsiteX1" fmla="*/ 365 w 368986"/>
              <a:gd name="connsiteY1" fmla="*/ 536713 h 2564295"/>
              <a:gd name="connsiteX2" fmla="*/ 318418 w 368986"/>
              <a:gd name="connsiteY2" fmla="*/ 1520686 h 2564295"/>
              <a:gd name="connsiteX3" fmla="*/ 368113 w 368986"/>
              <a:gd name="connsiteY3" fmla="*/ 2146852 h 2564295"/>
              <a:gd name="connsiteX4" fmla="*/ 318418 w 368986"/>
              <a:gd name="connsiteY4" fmla="*/ 2564295 h 2564295"/>
              <a:gd name="connsiteX5" fmla="*/ 318418 w 368986"/>
              <a:gd name="connsiteY5" fmla="*/ 2564295 h 2564295"/>
              <a:gd name="connsiteX0" fmla="*/ 137845 w 377257"/>
              <a:gd name="connsiteY0" fmla="*/ 0 h 2564295"/>
              <a:gd name="connsiteX1" fmla="*/ 8636 w 377257"/>
              <a:gd name="connsiteY1" fmla="*/ 536713 h 2564295"/>
              <a:gd name="connsiteX2" fmla="*/ 326689 w 377257"/>
              <a:gd name="connsiteY2" fmla="*/ 1520686 h 2564295"/>
              <a:gd name="connsiteX3" fmla="*/ 376384 w 377257"/>
              <a:gd name="connsiteY3" fmla="*/ 2146852 h 2564295"/>
              <a:gd name="connsiteX4" fmla="*/ 326689 w 377257"/>
              <a:gd name="connsiteY4" fmla="*/ 2564295 h 2564295"/>
              <a:gd name="connsiteX5" fmla="*/ 326689 w 377257"/>
              <a:gd name="connsiteY5" fmla="*/ 2564295 h 2564295"/>
              <a:gd name="connsiteX0" fmla="*/ 135335 w 374747"/>
              <a:gd name="connsiteY0" fmla="*/ 0 h 2564295"/>
              <a:gd name="connsiteX1" fmla="*/ 6126 w 374747"/>
              <a:gd name="connsiteY1" fmla="*/ 536713 h 2564295"/>
              <a:gd name="connsiteX2" fmla="*/ 324179 w 374747"/>
              <a:gd name="connsiteY2" fmla="*/ 1520686 h 2564295"/>
              <a:gd name="connsiteX3" fmla="*/ 373874 w 374747"/>
              <a:gd name="connsiteY3" fmla="*/ 2146852 h 2564295"/>
              <a:gd name="connsiteX4" fmla="*/ 324179 w 374747"/>
              <a:gd name="connsiteY4" fmla="*/ 2564295 h 2564295"/>
              <a:gd name="connsiteX5" fmla="*/ 324179 w 374747"/>
              <a:gd name="connsiteY5" fmla="*/ 2564295 h 2564295"/>
              <a:gd name="connsiteX0" fmla="*/ 134188 w 373600"/>
              <a:gd name="connsiteY0" fmla="*/ 0 h 2564295"/>
              <a:gd name="connsiteX1" fmla="*/ 4979 w 373600"/>
              <a:gd name="connsiteY1" fmla="*/ 536713 h 2564295"/>
              <a:gd name="connsiteX2" fmla="*/ 323032 w 373600"/>
              <a:gd name="connsiteY2" fmla="*/ 1520686 h 2564295"/>
              <a:gd name="connsiteX3" fmla="*/ 372727 w 373600"/>
              <a:gd name="connsiteY3" fmla="*/ 2146852 h 2564295"/>
              <a:gd name="connsiteX4" fmla="*/ 323032 w 373600"/>
              <a:gd name="connsiteY4" fmla="*/ 2564295 h 2564295"/>
              <a:gd name="connsiteX5" fmla="*/ 323032 w 373600"/>
              <a:gd name="connsiteY5" fmla="*/ 2564295 h 2564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3600" h="2564295">
                <a:moveTo>
                  <a:pt x="134188" y="0"/>
                </a:moveTo>
                <a:cubicBezTo>
                  <a:pt x="100229" y="141632"/>
                  <a:pt x="-26495" y="283265"/>
                  <a:pt x="4979" y="536713"/>
                </a:cubicBezTo>
                <a:cubicBezTo>
                  <a:pt x="36453" y="790161"/>
                  <a:pt x="261741" y="1252330"/>
                  <a:pt x="323032" y="1520686"/>
                </a:cubicBezTo>
                <a:cubicBezTo>
                  <a:pt x="384323" y="1789042"/>
                  <a:pt x="372727" y="1972917"/>
                  <a:pt x="372727" y="2146852"/>
                </a:cubicBezTo>
                <a:cubicBezTo>
                  <a:pt x="372727" y="2320787"/>
                  <a:pt x="323032" y="2564295"/>
                  <a:pt x="323032" y="2564295"/>
                </a:cubicBezTo>
                <a:lnTo>
                  <a:pt x="323032" y="2564295"/>
                </a:lnTo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927" y="2922797"/>
            <a:ext cx="1782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Proof by picture: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178211" y="2312215"/>
            <a:ext cx="2950966" cy="3071163"/>
            <a:chOff x="6061399" y="2861781"/>
            <a:chExt cx="2950966" cy="3071163"/>
          </a:xfrm>
        </p:grpSpPr>
        <p:grpSp>
          <p:nvGrpSpPr>
            <p:cNvPr id="88" name="Group 87"/>
            <p:cNvGrpSpPr/>
            <p:nvPr/>
          </p:nvGrpSpPr>
          <p:grpSpPr>
            <a:xfrm>
              <a:off x="6061399" y="2861781"/>
              <a:ext cx="2950966" cy="2487322"/>
              <a:chOff x="3587530" y="311445"/>
              <a:chExt cx="2950966" cy="24873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Rectangle 88"/>
                  <p:cNvSpPr/>
                  <p:nvPr/>
                </p:nvSpPr>
                <p:spPr>
                  <a:xfrm>
                    <a:off x="6095264" y="1783443"/>
                    <a:ext cx="200402" cy="187119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9" name="Rectangle 8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95264" y="1783443"/>
                    <a:ext cx="200402" cy="187119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r="-30303" b="-7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0" name="Rectangle 89"/>
                  <p:cNvSpPr/>
                  <p:nvPr/>
                </p:nvSpPr>
                <p:spPr>
                  <a:xfrm>
                    <a:off x="5582160" y="1774761"/>
                    <a:ext cx="37138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i="1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90" name="Rectangle 8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2160" y="1774761"/>
                    <a:ext cx="371384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819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Rectangle 90"/>
                  <p:cNvSpPr/>
                  <p:nvPr/>
                </p:nvSpPr>
                <p:spPr>
                  <a:xfrm>
                    <a:off x="3781243" y="1802188"/>
                    <a:ext cx="213261" cy="18711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1" name="Rectangle 9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81243" y="1802188"/>
                    <a:ext cx="213261" cy="187119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r="-34286" b="-6774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4" name="Rectangle 93"/>
                  <p:cNvSpPr/>
                  <p:nvPr/>
                </p:nvSpPr>
                <p:spPr>
                  <a:xfrm>
                    <a:off x="4345046" y="1796559"/>
                    <a:ext cx="36933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4" name="Rectangle 9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5046" y="1796559"/>
                    <a:ext cx="369332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5" name="Straight Connector 94"/>
              <p:cNvCxnSpPr/>
              <p:nvPr/>
            </p:nvCxnSpPr>
            <p:spPr>
              <a:xfrm flipV="1">
                <a:off x="3587530" y="1862952"/>
                <a:ext cx="2950966" cy="24343"/>
              </a:xfrm>
              <a:prstGeom prst="line">
                <a:avLst/>
              </a:prstGeom>
              <a:ln w="317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/>
              <p:cNvCxnSpPr/>
              <p:nvPr/>
            </p:nvCxnSpPr>
            <p:spPr>
              <a:xfrm flipH="1">
                <a:off x="3587533" y="554927"/>
                <a:ext cx="1366198" cy="1315411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Arrow Connector 96"/>
              <p:cNvCxnSpPr/>
              <p:nvPr/>
            </p:nvCxnSpPr>
            <p:spPr>
              <a:xfrm>
                <a:off x="5121598" y="535877"/>
                <a:ext cx="1416898" cy="1307033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" name="Rectangle 97"/>
              <p:cNvSpPr/>
              <p:nvPr/>
            </p:nvSpPr>
            <p:spPr>
              <a:xfrm>
                <a:off x="4907999" y="311445"/>
                <a:ext cx="168182" cy="187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866007" y="958247"/>
                <a:ext cx="175447" cy="187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R</a:t>
                </a:r>
                <a:endParaRPr lang="en-US" dirty="0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988457" y="1391665"/>
                <a:ext cx="175447" cy="187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R</a:t>
                </a:r>
                <a:endParaRPr lang="en-US" dirty="0"/>
              </a:p>
            </p:txBody>
          </p:sp>
          <p:cxnSp>
            <p:nvCxnSpPr>
              <p:cNvPr id="101" name="Straight Arrow Connector 100"/>
              <p:cNvCxnSpPr/>
              <p:nvPr/>
            </p:nvCxnSpPr>
            <p:spPr>
              <a:xfrm flipH="1">
                <a:off x="4250605" y="1212632"/>
                <a:ext cx="671032" cy="667636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/>
              <p:cNvCxnSpPr/>
              <p:nvPr/>
            </p:nvCxnSpPr>
            <p:spPr>
              <a:xfrm>
                <a:off x="5121598" y="1212632"/>
                <a:ext cx="785569" cy="660541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3" name="Group 102"/>
              <p:cNvGrpSpPr/>
              <p:nvPr/>
            </p:nvGrpSpPr>
            <p:grpSpPr>
              <a:xfrm>
                <a:off x="4440829" y="1652006"/>
                <a:ext cx="1602908" cy="1146761"/>
                <a:chOff x="8334402" y="1702115"/>
                <a:chExt cx="1602908" cy="1146761"/>
              </a:xfrm>
            </p:grpSpPr>
            <p:sp>
              <p:nvSpPr>
                <p:cNvPr id="104" name="Trapezoid 103"/>
                <p:cNvSpPr/>
                <p:nvPr/>
              </p:nvSpPr>
              <p:spPr>
                <a:xfrm>
                  <a:off x="8651081" y="1752647"/>
                  <a:ext cx="769144" cy="316659"/>
                </a:xfrm>
                <a:prstGeom prst="trapezoid">
                  <a:avLst>
                    <a:gd name="adj" fmla="val 79428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05" name="Group 104"/>
                <p:cNvGrpSpPr/>
                <p:nvPr/>
              </p:nvGrpSpPr>
              <p:grpSpPr>
                <a:xfrm>
                  <a:off x="8334402" y="1702115"/>
                  <a:ext cx="1602908" cy="1146761"/>
                  <a:chOff x="8145915" y="2159957"/>
                  <a:chExt cx="1801661" cy="976505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6" name="Rectangle 105"/>
                      <p:cNvSpPr/>
                      <p:nvPr/>
                    </p:nvSpPr>
                    <p:spPr>
                      <a:xfrm>
                        <a:off x="8914326" y="2821296"/>
                        <a:ext cx="208466" cy="187119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06" name="Rectangle 10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914326" y="2821296"/>
                        <a:ext cx="208466" cy="187119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 r="-50000" b="-44444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7" name="Rectangle 106"/>
                      <p:cNvSpPr/>
                      <p:nvPr/>
                    </p:nvSpPr>
                    <p:spPr>
                      <a:xfrm>
                        <a:off x="9530142" y="2800165"/>
                        <a:ext cx="417434" cy="314498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>
                                  <a:solidFill>
                                    <a:schemeClr val="accent1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m:oMathPara>
                        </a14:m>
                        <a:endParaRPr lang="en-US" i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07" name="Rectangle 10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530142" y="2800165"/>
                        <a:ext cx="417434" cy="314498"/>
                      </a:xfrm>
                      <a:prstGeom prst="rect">
                        <a:avLst/>
                      </a:prstGeom>
                      <a:blipFill>
                        <a:blip r:embed="rId15"/>
                        <a:stretch>
                          <a:fillRect b="-833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8" name="Rectangle 107"/>
                      <p:cNvSpPr/>
                      <p:nvPr/>
                    </p:nvSpPr>
                    <p:spPr>
                      <a:xfrm>
                        <a:off x="8263532" y="2821963"/>
                        <a:ext cx="415127" cy="314499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>
                                  <a:solidFill>
                                    <a:schemeClr val="accent1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oMath>
                          </m:oMathPara>
                        </a14:m>
                        <a:endParaRPr lang="en-US" i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08" name="Rectangle 10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263532" y="2821963"/>
                        <a:ext cx="415127" cy="314499"/>
                      </a:xfrm>
                      <a:prstGeom prst="rect">
                        <a:avLst/>
                      </a:prstGeom>
                      <a:blipFill>
                        <a:blip r:embed="rId1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09" name="Straight Connector 108"/>
                  <p:cNvCxnSpPr/>
                  <p:nvPr/>
                </p:nvCxnSpPr>
                <p:spPr>
                  <a:xfrm flipV="1">
                    <a:off x="8145915" y="2807347"/>
                    <a:ext cx="1656562" cy="13151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8881508" y="2390298"/>
                    <a:ext cx="175447" cy="18711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/>
                      <a:t>R</a:t>
                    </a:r>
                    <a:endParaRPr lang="en-US" dirty="0"/>
                  </a:p>
                </p:txBody>
              </p:sp>
              <p:cxnSp>
                <p:nvCxnSpPr>
                  <p:cNvPr id="111" name="Straight Arrow Connector 110"/>
                  <p:cNvCxnSpPr/>
                  <p:nvPr/>
                </p:nvCxnSpPr>
                <p:spPr>
                  <a:xfrm flipH="1">
                    <a:off x="8145915" y="2159957"/>
                    <a:ext cx="671032" cy="667636"/>
                  </a:xfrm>
                  <a:prstGeom prst="straightConnector1">
                    <a:avLst/>
                  </a:prstGeom>
                  <a:ln w="9525">
                    <a:solidFill>
                      <a:schemeClr val="tx1"/>
                    </a:solidFill>
                    <a:tailEnd type="none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Arrow Connector 143"/>
                  <p:cNvCxnSpPr/>
                  <p:nvPr/>
                </p:nvCxnSpPr>
                <p:spPr>
                  <a:xfrm flipH="1">
                    <a:off x="8714567" y="2609533"/>
                    <a:ext cx="222197" cy="197814"/>
                  </a:xfrm>
                  <a:prstGeom prst="straightConnector1">
                    <a:avLst/>
                  </a:prstGeom>
                  <a:ln w="9525">
                    <a:solidFill>
                      <a:schemeClr val="tx1"/>
                    </a:solidFill>
                    <a:tailEnd type="none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Arrow Connector 144"/>
                  <p:cNvCxnSpPr/>
                  <p:nvPr/>
                </p:nvCxnSpPr>
                <p:spPr>
                  <a:xfrm>
                    <a:off x="9126543" y="2609533"/>
                    <a:ext cx="196398" cy="197814"/>
                  </a:xfrm>
                  <a:prstGeom prst="straightConnector1">
                    <a:avLst/>
                  </a:prstGeom>
                  <a:ln w="9525">
                    <a:solidFill>
                      <a:schemeClr val="tx1"/>
                    </a:solidFill>
                    <a:tailEnd type="none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Arrow Connector 145"/>
                  <p:cNvCxnSpPr/>
                  <p:nvPr/>
                </p:nvCxnSpPr>
                <p:spPr>
                  <a:xfrm>
                    <a:off x="9016908" y="2159957"/>
                    <a:ext cx="785569" cy="660541"/>
                  </a:xfrm>
                  <a:prstGeom prst="straightConnector1">
                    <a:avLst/>
                  </a:prstGeom>
                  <a:ln w="9525">
                    <a:solidFill>
                      <a:schemeClr val="tx1"/>
                    </a:solidFill>
                    <a:tailEnd type="none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6166713" y="5286613"/>
                  <a:ext cx="220124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 smtClean="0"/>
                    <a:t>Generates 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𝑢𝑣𝑣𝑥𝑦𝑦𝑧</m:t>
                      </m:r>
                    </m:oMath>
                  </a14:m>
                  <a:endParaRPr lang="en-US" dirty="0" smtClean="0"/>
                </a:p>
                <a:p>
                  <a:pPr algn="r"/>
                  <a:r>
                    <a:rPr lang="en-US" b="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</m:oMath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6713" y="5286613"/>
                  <a:ext cx="2201244" cy="646331"/>
                </a:xfrm>
                <a:prstGeom prst="rect">
                  <a:avLst/>
                </a:prstGeom>
                <a:blipFill>
                  <a:blip r:embed="rId17"/>
                  <a:stretch>
                    <a:fillRect t="-4717" b="-37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/>
          <p:cNvGrpSpPr/>
          <p:nvPr/>
        </p:nvGrpSpPr>
        <p:grpSpPr>
          <a:xfrm>
            <a:off x="9104480" y="3113056"/>
            <a:ext cx="2950963" cy="2389755"/>
            <a:chOff x="9167446" y="3520421"/>
            <a:chExt cx="2950963" cy="2389755"/>
          </a:xfrm>
        </p:grpSpPr>
        <p:grpSp>
          <p:nvGrpSpPr>
            <p:cNvPr id="147" name="Group 146"/>
            <p:cNvGrpSpPr/>
            <p:nvPr/>
          </p:nvGrpSpPr>
          <p:grpSpPr>
            <a:xfrm>
              <a:off x="9167446" y="3520421"/>
              <a:ext cx="2950963" cy="1737196"/>
              <a:chOff x="6171362" y="3881006"/>
              <a:chExt cx="2950963" cy="173719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Rectangle 147"/>
                  <p:cNvSpPr/>
                  <p:nvPr/>
                </p:nvSpPr>
                <p:spPr>
                  <a:xfrm>
                    <a:off x="8702272" y="5431083"/>
                    <a:ext cx="200402" cy="187119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8" name="Rectangle 14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02272" y="5431083"/>
                    <a:ext cx="200402" cy="187119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r="-30303" b="-6774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Rectangle 148"/>
                  <p:cNvSpPr/>
                  <p:nvPr/>
                </p:nvSpPr>
                <p:spPr>
                  <a:xfrm>
                    <a:off x="6375543" y="5411178"/>
                    <a:ext cx="213261" cy="18711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9" name="Rectangle 1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5543" y="5411178"/>
                    <a:ext cx="213261" cy="187119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34286" b="-7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0" name="Straight Arrow Connector 149"/>
              <p:cNvCxnSpPr/>
              <p:nvPr/>
            </p:nvCxnSpPr>
            <p:spPr>
              <a:xfrm flipH="1">
                <a:off x="6171362" y="4124488"/>
                <a:ext cx="1366198" cy="1315411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Arrow Connector 150"/>
              <p:cNvCxnSpPr/>
              <p:nvPr/>
            </p:nvCxnSpPr>
            <p:spPr>
              <a:xfrm>
                <a:off x="7705427" y="4105438"/>
                <a:ext cx="1416898" cy="1307033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Rectangle 151"/>
              <p:cNvSpPr/>
              <p:nvPr/>
            </p:nvSpPr>
            <p:spPr>
              <a:xfrm>
                <a:off x="7491828" y="3881006"/>
                <a:ext cx="168182" cy="187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dirty="0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7449836" y="4527808"/>
                <a:ext cx="175447" cy="187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R</a:t>
                </a:r>
                <a:endParaRPr lang="en-US" dirty="0"/>
              </a:p>
            </p:txBody>
          </p:sp>
          <p:cxnSp>
            <p:nvCxnSpPr>
              <p:cNvPr id="154" name="Straight Arrow Connector 153"/>
              <p:cNvCxnSpPr/>
              <p:nvPr/>
            </p:nvCxnSpPr>
            <p:spPr>
              <a:xfrm flipH="1">
                <a:off x="6834434" y="4782193"/>
                <a:ext cx="671032" cy="667636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/>
              <p:cNvCxnSpPr/>
              <p:nvPr/>
            </p:nvCxnSpPr>
            <p:spPr>
              <a:xfrm>
                <a:off x="7705427" y="4782193"/>
                <a:ext cx="785569" cy="660541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Rectangle 155"/>
                  <p:cNvSpPr/>
                  <p:nvPr/>
                </p:nvSpPr>
                <p:spPr>
                  <a:xfrm>
                    <a:off x="7477189" y="4975030"/>
                    <a:ext cx="20846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6" name="Rectangle 15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7189" y="4975030"/>
                    <a:ext cx="208466" cy="369332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r="-3235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7" name="Straight Connector 156"/>
              <p:cNvCxnSpPr/>
              <p:nvPr/>
            </p:nvCxnSpPr>
            <p:spPr>
              <a:xfrm flipV="1">
                <a:off x="7242809" y="5037924"/>
                <a:ext cx="763981" cy="16229"/>
              </a:xfrm>
              <a:prstGeom prst="line">
                <a:avLst/>
              </a:prstGeom>
              <a:ln w="317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flipV="1">
                <a:off x="8486655" y="5439899"/>
                <a:ext cx="635670" cy="9931"/>
              </a:xfrm>
              <a:prstGeom prst="line">
                <a:avLst/>
              </a:prstGeom>
              <a:ln w="317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6192544" y="5427037"/>
                <a:ext cx="641890" cy="4046"/>
              </a:xfrm>
              <a:prstGeom prst="line">
                <a:avLst/>
              </a:prstGeom>
              <a:ln w="317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Rectangle 160"/>
                <p:cNvSpPr/>
                <p:nvPr/>
              </p:nvSpPr>
              <p:spPr>
                <a:xfrm>
                  <a:off x="9681575" y="5240184"/>
                  <a:ext cx="1625188" cy="6699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 smtClean="0"/>
                    <a:t>Generates 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𝑢𝑥𝑧</m:t>
                      </m:r>
                    </m:oMath>
                  </a14:m>
                  <a:endParaRPr lang="en-US" dirty="0" smtClean="0"/>
                </a:p>
                <a:p>
                  <a:pPr algn="r"/>
                  <a:r>
                    <a:rPr lang="en-US" b="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</m:oMath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1" name="Rectangle 1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81575" y="5240184"/>
                  <a:ext cx="1625188" cy="669992"/>
                </a:xfrm>
                <a:prstGeom prst="rect">
                  <a:avLst/>
                </a:prstGeom>
                <a:blipFill>
                  <a:blip r:embed="rId21"/>
                  <a:stretch>
                    <a:fillRect l="-3008" t="-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oup 21"/>
          <p:cNvGrpSpPr/>
          <p:nvPr/>
        </p:nvGrpSpPr>
        <p:grpSpPr>
          <a:xfrm>
            <a:off x="850309" y="5914959"/>
            <a:ext cx="4611896" cy="536494"/>
            <a:chOff x="850309" y="5914959"/>
            <a:chExt cx="4611896" cy="536494"/>
          </a:xfrm>
        </p:grpSpPr>
        <p:cxnSp>
          <p:nvCxnSpPr>
            <p:cNvPr id="162" name="Straight Connector 161"/>
            <p:cNvCxnSpPr/>
            <p:nvPr/>
          </p:nvCxnSpPr>
          <p:spPr>
            <a:xfrm flipV="1">
              <a:off x="850309" y="6095749"/>
              <a:ext cx="4611896" cy="42539"/>
            </a:xfrm>
            <a:prstGeom prst="line">
              <a:avLst/>
            </a:prstGeom>
            <a:ln w="63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2124780" y="5914959"/>
              <a:ext cx="2025291" cy="536494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5" name="Group 4"/>
          <p:cNvGrpSpPr/>
          <p:nvPr/>
        </p:nvGrpSpPr>
        <p:grpSpPr>
          <a:xfrm>
            <a:off x="5433811" y="3075116"/>
            <a:ext cx="634039" cy="2475495"/>
            <a:chOff x="5433811" y="3075116"/>
            <a:chExt cx="634039" cy="2475495"/>
          </a:xfrm>
        </p:grpSpPr>
        <p:cxnSp>
          <p:nvCxnSpPr>
            <p:cNvPr id="166" name="Straight Connector 165"/>
            <p:cNvCxnSpPr/>
            <p:nvPr/>
          </p:nvCxnSpPr>
          <p:spPr>
            <a:xfrm>
              <a:off x="5741620" y="3075116"/>
              <a:ext cx="28216" cy="2475495"/>
            </a:xfrm>
            <a:prstGeom prst="line">
              <a:avLst/>
            </a:prstGeom>
            <a:ln w="63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23"/>
            <a:srcRect t="19489" b="29004"/>
            <a:stretch/>
          </p:blipFill>
          <p:spPr>
            <a:xfrm>
              <a:off x="5433811" y="4015618"/>
              <a:ext cx="634039" cy="694034"/>
            </a:xfrm>
            <a:prstGeom prst="rect">
              <a:avLst/>
            </a:prstGeom>
            <a:solidFill>
              <a:schemeClr val="bg1"/>
            </a:solidFill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5586837" y="5570907"/>
                <a:ext cx="147970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Long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tall parse tree</a:t>
                </a:r>
                <a:endParaRPr lang="en-US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6837" y="5570907"/>
                <a:ext cx="1479700" cy="646331"/>
              </a:xfrm>
              <a:prstGeom prst="rect">
                <a:avLst/>
              </a:prstGeom>
              <a:blipFill>
                <a:blip r:embed="rId24"/>
                <a:stretch>
                  <a:fillRect l="-3292" t="-5660" r="-3292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7822391" y="5643864"/>
            <a:ext cx="34648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“cutting and pasting” argument</a:t>
            </a:r>
            <a:endParaRPr lang="en-US" sz="2000" dirty="0"/>
          </a:p>
        </p:txBody>
      </p:sp>
      <p:sp>
        <p:nvSpPr>
          <p:cNvPr id="62" name="Rectangle 61"/>
          <p:cNvSpPr/>
          <p:nvPr/>
        </p:nvSpPr>
        <p:spPr>
          <a:xfrm>
            <a:off x="2906902" y="4114913"/>
            <a:ext cx="274196" cy="32699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091888" y="4847471"/>
            <a:ext cx="274196" cy="32699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0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/>
      <p:bldP spid="27" grpId="0"/>
      <p:bldP spid="28" grpId="0"/>
      <p:bldP spid="14" grpId="0"/>
      <p:bldP spid="73" grpId="0" animBg="1"/>
      <p:bldP spid="3" grpId="0"/>
      <p:bldP spid="33" grpId="0"/>
      <p:bldP spid="37" grpId="0"/>
      <p:bldP spid="62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9167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Pumping Lemma – Proof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details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1271" y="1069854"/>
                <a:ext cx="6148858" cy="133344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where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, we have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 where:</a:t>
                </a:r>
                <a:endParaRPr lang="en-US" sz="2000" dirty="0">
                  <a:solidFill>
                    <a:schemeClr val="tx1"/>
                  </a:solidFill>
                </a:endParaRP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1)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for all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   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…cutting and pasting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2)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l-GR" sz="2000" dirty="0">
                        <a:solidFill>
                          <a:schemeClr val="tx1"/>
                        </a:solidFill>
                      </a:rPr>
                      <m:t>ε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      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…start with the smallest parse tree for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3)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𝑣𝑥𝑦</m:t>
                        </m:r>
                      </m:e>
                    </m:d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…pick the lowest repetition of a 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variable</a:t>
                </a:r>
                <a:endParaRPr lang="en-US" sz="2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71" y="1069854"/>
                <a:ext cx="6148858" cy="1333442"/>
              </a:xfrm>
              <a:prstGeom prst="rect">
                <a:avLst/>
              </a:prstGeom>
              <a:blipFill>
                <a:blip r:embed="rId3"/>
                <a:stretch>
                  <a:fillRect l="-990" t="-2273" b="-727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12226296" y="3379346"/>
            <a:ext cx="914400" cy="914400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4668149" y="2877948"/>
            <a:ext cx="979755" cy="861774"/>
            <a:chOff x="10388701" y="4086137"/>
            <a:chExt cx="979755" cy="861774"/>
          </a:xfrm>
        </p:grpSpPr>
        <p:sp>
          <p:nvSpPr>
            <p:cNvPr id="89" name="Rectangle 88"/>
            <p:cNvSpPr/>
            <p:nvPr/>
          </p:nvSpPr>
          <p:spPr>
            <a:xfrm>
              <a:off x="10388701" y="4086137"/>
              <a:ext cx="979755" cy="8617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</a:rPr>
                <a:t>E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 E+T</a:t>
              </a:r>
              <a:endParaRPr lang="en-US" sz="2000" spc="700" dirty="0">
                <a:solidFill>
                  <a:prstClr val="white"/>
                </a:solidFill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 flipH="1">
              <a:off x="10706931" y="4419971"/>
              <a:ext cx="133979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10884095" y="4419971"/>
              <a:ext cx="10161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10936926" y="4419971"/>
              <a:ext cx="154180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22686" y="2587848"/>
                <a:ext cx="7421728" cy="3665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 smtClean="0"/>
                  <a:t> the length of the longest right hand side of a rule    (</a:t>
                </a:r>
                <a:r>
                  <a:rPr lang="en-US" sz="2000" dirty="0"/>
                  <a:t>E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000" spc="100" dirty="0" smtClean="0"/>
                  <a:t>E+T)</a:t>
                </a:r>
                <a:r>
                  <a:rPr lang="en-US" sz="2000" dirty="0" smtClean="0"/>
                  <a:t> </a:t>
                </a:r>
              </a:p>
              <a:p>
                <a:r>
                  <a:rPr lang="en-US" sz="2000" b="0" dirty="0"/>
                  <a:t> </a:t>
                </a:r>
                <a:r>
                  <a:rPr lang="en-US" sz="2000" b="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 smtClean="0"/>
                  <a:t> the max branching of the parse tree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000" dirty="0" smtClean="0"/>
                  <a:t>the height of the parse tree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 smtClean="0"/>
                  <a:t>. 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A tree of height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000" dirty="0" smtClean="0"/>
                  <a:t> and max branching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000" dirty="0" smtClean="0"/>
                  <a:t> has at most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p>
                    </m:sSup>
                  </m:oMath>
                </a14:m>
                <a:r>
                  <a:rPr lang="en-US" sz="2000" dirty="0" smtClean="0"/>
                  <a:t> leaves.</a:t>
                </a:r>
              </a:p>
              <a:p>
                <a:r>
                  <a:rPr lang="en-US" sz="2000" dirty="0" smtClean="0"/>
                  <a:t>So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p>
                    </m:sSup>
                  </m:oMath>
                </a14:m>
                <a:r>
                  <a:rPr lang="en-US" sz="2000" dirty="0" smtClean="0"/>
                  <a:t>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000" dirty="0" smtClean="0"/>
                  <a:t>   where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 smtClean="0"/>
                  <a:t> # variables in the grammar.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So if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2000" dirty="0" smtClean="0"/>
                  <a:t>  then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sup>
                    </m:sSup>
                  </m:oMath>
                </a14:m>
                <a:r>
                  <a:rPr lang="en-US" sz="2000" dirty="0" smtClean="0"/>
                  <a:t>  and so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sz="2000" dirty="0" smtClean="0"/>
                  <a:t>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Thus at least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000" dirty="0" smtClean="0"/>
                  <a:t> variables occur in the longest path.</a:t>
                </a:r>
              </a:p>
              <a:p>
                <a:r>
                  <a:rPr lang="en-US" sz="2000" dirty="0" smtClean="0"/>
                  <a:t>So some variable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 smtClean="0"/>
                  <a:t> must repeat on a path. 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86" y="2587848"/>
                <a:ext cx="7421728" cy="3665875"/>
              </a:xfrm>
              <a:prstGeom prst="rect">
                <a:avLst/>
              </a:prstGeom>
              <a:blipFill>
                <a:blip r:embed="rId4"/>
                <a:stretch>
                  <a:fillRect l="-821" r="-493" b="-2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6300129" y="3056096"/>
            <a:ext cx="5146732" cy="2933293"/>
            <a:chOff x="6300129" y="2424352"/>
            <a:chExt cx="5146732" cy="29332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/>
                <p:cNvSpPr/>
                <p:nvPr/>
              </p:nvSpPr>
              <p:spPr>
                <a:xfrm>
                  <a:off x="10823017" y="5009888"/>
                  <a:ext cx="313197" cy="3269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23017" y="5009888"/>
                  <a:ext cx="313197" cy="32699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/>
                <p:cNvSpPr/>
                <p:nvPr/>
              </p:nvSpPr>
              <p:spPr>
                <a:xfrm>
                  <a:off x="9005826" y="5030653"/>
                  <a:ext cx="325800" cy="3269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05826" y="5030653"/>
                  <a:ext cx="325800" cy="32699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/>
                <p:cNvSpPr/>
                <p:nvPr/>
              </p:nvSpPr>
              <p:spPr>
                <a:xfrm>
                  <a:off x="9914421" y="5006660"/>
                  <a:ext cx="325800" cy="3269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14421" y="5006660"/>
                  <a:ext cx="325800" cy="326992"/>
                </a:xfrm>
                <a:prstGeom prst="rect">
                  <a:avLst/>
                </a:prstGeom>
                <a:blipFill>
                  <a:blip r:embed="rId7"/>
                  <a:stretch>
                    <a:fillRect b="-1851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/>
                <p:cNvSpPr/>
                <p:nvPr/>
              </p:nvSpPr>
              <p:spPr>
                <a:xfrm>
                  <a:off x="6300129" y="4893596"/>
                  <a:ext cx="557645" cy="3542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5" name="Rectangle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00129" y="4893596"/>
                  <a:ext cx="557645" cy="354241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/>
                <p:cNvSpPr/>
                <p:nvPr/>
              </p:nvSpPr>
              <p:spPr>
                <a:xfrm>
                  <a:off x="7168420" y="5018495"/>
                  <a:ext cx="333294" cy="3269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8420" y="5018495"/>
                  <a:ext cx="333294" cy="32699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/>
                <p:cNvSpPr/>
                <p:nvPr/>
              </p:nvSpPr>
              <p:spPr>
                <a:xfrm>
                  <a:off x="8077107" y="5015163"/>
                  <a:ext cx="326992" cy="3269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77107" y="5015163"/>
                  <a:ext cx="326992" cy="32699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/>
            <p:cNvCxnSpPr/>
            <p:nvPr/>
          </p:nvCxnSpPr>
          <p:spPr>
            <a:xfrm flipV="1">
              <a:off x="6834965" y="5011206"/>
              <a:ext cx="4611896" cy="42539"/>
            </a:xfrm>
            <a:prstGeom prst="line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H="1">
              <a:off x="6834969" y="2711999"/>
              <a:ext cx="2109229" cy="231211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9196867" y="2716339"/>
              <a:ext cx="2249994" cy="225984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8913913" y="2424352"/>
              <a:ext cx="262842" cy="3269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 flipH="1">
              <a:off x="7871245" y="3829833"/>
              <a:ext cx="1086983" cy="12116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H="1">
              <a:off x="8759960" y="4561560"/>
              <a:ext cx="368476" cy="444524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9325747" y="4571637"/>
              <a:ext cx="385007" cy="434447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9159744" y="3818648"/>
              <a:ext cx="1300449" cy="1210418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Freeform 77"/>
            <p:cNvSpPr/>
            <p:nvPr/>
          </p:nvSpPr>
          <p:spPr>
            <a:xfrm>
              <a:off x="8905602" y="2770600"/>
              <a:ext cx="330771" cy="2270324"/>
            </a:xfrm>
            <a:custGeom>
              <a:avLst/>
              <a:gdLst>
                <a:gd name="connsiteX0" fmla="*/ 183595 w 404096"/>
                <a:gd name="connsiteY0" fmla="*/ 0 h 2564295"/>
                <a:gd name="connsiteX1" fmla="*/ 4691 w 404096"/>
                <a:gd name="connsiteY1" fmla="*/ 536713 h 2564295"/>
                <a:gd name="connsiteX2" fmla="*/ 352561 w 404096"/>
                <a:gd name="connsiteY2" fmla="*/ 1520686 h 2564295"/>
                <a:gd name="connsiteX3" fmla="*/ 402256 w 404096"/>
                <a:gd name="connsiteY3" fmla="*/ 2146852 h 2564295"/>
                <a:gd name="connsiteX4" fmla="*/ 352561 w 404096"/>
                <a:gd name="connsiteY4" fmla="*/ 2564295 h 2564295"/>
                <a:gd name="connsiteX5" fmla="*/ 352561 w 404096"/>
                <a:gd name="connsiteY5" fmla="*/ 2564295 h 2564295"/>
                <a:gd name="connsiteX0" fmla="*/ 155132 w 374666"/>
                <a:gd name="connsiteY0" fmla="*/ 0 h 2564295"/>
                <a:gd name="connsiteX1" fmla="*/ 6045 w 374666"/>
                <a:gd name="connsiteY1" fmla="*/ 536713 h 2564295"/>
                <a:gd name="connsiteX2" fmla="*/ 324098 w 374666"/>
                <a:gd name="connsiteY2" fmla="*/ 1520686 h 2564295"/>
                <a:gd name="connsiteX3" fmla="*/ 373793 w 374666"/>
                <a:gd name="connsiteY3" fmla="*/ 2146852 h 2564295"/>
                <a:gd name="connsiteX4" fmla="*/ 324098 w 374666"/>
                <a:gd name="connsiteY4" fmla="*/ 2564295 h 2564295"/>
                <a:gd name="connsiteX5" fmla="*/ 324098 w 374666"/>
                <a:gd name="connsiteY5" fmla="*/ 2564295 h 2564295"/>
                <a:gd name="connsiteX0" fmla="*/ 149452 w 368986"/>
                <a:gd name="connsiteY0" fmla="*/ 0 h 2564295"/>
                <a:gd name="connsiteX1" fmla="*/ 365 w 368986"/>
                <a:gd name="connsiteY1" fmla="*/ 536713 h 2564295"/>
                <a:gd name="connsiteX2" fmla="*/ 318418 w 368986"/>
                <a:gd name="connsiteY2" fmla="*/ 1520686 h 2564295"/>
                <a:gd name="connsiteX3" fmla="*/ 368113 w 368986"/>
                <a:gd name="connsiteY3" fmla="*/ 2146852 h 2564295"/>
                <a:gd name="connsiteX4" fmla="*/ 318418 w 368986"/>
                <a:gd name="connsiteY4" fmla="*/ 2564295 h 2564295"/>
                <a:gd name="connsiteX5" fmla="*/ 318418 w 368986"/>
                <a:gd name="connsiteY5" fmla="*/ 2564295 h 2564295"/>
                <a:gd name="connsiteX0" fmla="*/ 137845 w 377257"/>
                <a:gd name="connsiteY0" fmla="*/ 0 h 2564295"/>
                <a:gd name="connsiteX1" fmla="*/ 8636 w 377257"/>
                <a:gd name="connsiteY1" fmla="*/ 536713 h 2564295"/>
                <a:gd name="connsiteX2" fmla="*/ 326689 w 377257"/>
                <a:gd name="connsiteY2" fmla="*/ 1520686 h 2564295"/>
                <a:gd name="connsiteX3" fmla="*/ 376384 w 377257"/>
                <a:gd name="connsiteY3" fmla="*/ 2146852 h 2564295"/>
                <a:gd name="connsiteX4" fmla="*/ 326689 w 377257"/>
                <a:gd name="connsiteY4" fmla="*/ 2564295 h 2564295"/>
                <a:gd name="connsiteX5" fmla="*/ 326689 w 377257"/>
                <a:gd name="connsiteY5" fmla="*/ 2564295 h 2564295"/>
                <a:gd name="connsiteX0" fmla="*/ 135335 w 374747"/>
                <a:gd name="connsiteY0" fmla="*/ 0 h 2564295"/>
                <a:gd name="connsiteX1" fmla="*/ 6126 w 374747"/>
                <a:gd name="connsiteY1" fmla="*/ 536713 h 2564295"/>
                <a:gd name="connsiteX2" fmla="*/ 324179 w 374747"/>
                <a:gd name="connsiteY2" fmla="*/ 1520686 h 2564295"/>
                <a:gd name="connsiteX3" fmla="*/ 373874 w 374747"/>
                <a:gd name="connsiteY3" fmla="*/ 2146852 h 2564295"/>
                <a:gd name="connsiteX4" fmla="*/ 324179 w 374747"/>
                <a:gd name="connsiteY4" fmla="*/ 2564295 h 2564295"/>
                <a:gd name="connsiteX5" fmla="*/ 324179 w 374747"/>
                <a:gd name="connsiteY5" fmla="*/ 2564295 h 2564295"/>
                <a:gd name="connsiteX0" fmla="*/ 134188 w 373600"/>
                <a:gd name="connsiteY0" fmla="*/ 0 h 2564295"/>
                <a:gd name="connsiteX1" fmla="*/ 4979 w 373600"/>
                <a:gd name="connsiteY1" fmla="*/ 536713 h 2564295"/>
                <a:gd name="connsiteX2" fmla="*/ 323032 w 373600"/>
                <a:gd name="connsiteY2" fmla="*/ 1520686 h 2564295"/>
                <a:gd name="connsiteX3" fmla="*/ 372727 w 373600"/>
                <a:gd name="connsiteY3" fmla="*/ 2146852 h 2564295"/>
                <a:gd name="connsiteX4" fmla="*/ 323032 w 373600"/>
                <a:gd name="connsiteY4" fmla="*/ 2564295 h 2564295"/>
                <a:gd name="connsiteX5" fmla="*/ 323032 w 373600"/>
                <a:gd name="connsiteY5" fmla="*/ 2564295 h 256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3600" h="2564295">
                  <a:moveTo>
                    <a:pt x="134188" y="0"/>
                  </a:moveTo>
                  <a:cubicBezTo>
                    <a:pt x="100229" y="141632"/>
                    <a:pt x="-26495" y="283265"/>
                    <a:pt x="4979" y="536713"/>
                  </a:cubicBezTo>
                  <a:cubicBezTo>
                    <a:pt x="36453" y="790161"/>
                    <a:pt x="261741" y="1252330"/>
                    <a:pt x="323032" y="1520686"/>
                  </a:cubicBezTo>
                  <a:cubicBezTo>
                    <a:pt x="384323" y="1789042"/>
                    <a:pt x="372727" y="1972917"/>
                    <a:pt x="372727" y="2146852"/>
                  </a:cubicBezTo>
                  <a:cubicBezTo>
                    <a:pt x="372727" y="2320787"/>
                    <a:pt x="323032" y="2564295"/>
                    <a:pt x="323032" y="2564295"/>
                  </a:cubicBezTo>
                  <a:lnTo>
                    <a:pt x="323032" y="2564295"/>
                  </a:lnTo>
                </a:path>
              </a:pathLst>
            </a:custGeom>
            <a:noFill/>
            <a:ln>
              <a:solidFill>
                <a:schemeClr val="tx1"/>
              </a:solidFill>
              <a:prstDash val="sysDot"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8910389" y="3570386"/>
              <a:ext cx="274196" cy="32699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9095375" y="4302944"/>
              <a:ext cx="274196" cy="32699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3657507" y="1421082"/>
            <a:ext cx="2390775" cy="32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838233" y="1735407"/>
            <a:ext cx="4210049" cy="32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838233" y="2021208"/>
            <a:ext cx="4210050" cy="32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853796" y="6037126"/>
            <a:ext cx="4611896" cy="800103"/>
            <a:chOff x="6853796" y="5405382"/>
            <a:chExt cx="4611896" cy="800103"/>
          </a:xfrm>
        </p:grpSpPr>
        <p:cxnSp>
          <p:nvCxnSpPr>
            <p:cNvPr id="82" name="Straight Connector 81"/>
            <p:cNvCxnSpPr/>
            <p:nvPr/>
          </p:nvCxnSpPr>
          <p:spPr>
            <a:xfrm flipV="1">
              <a:off x="6853796" y="5551222"/>
              <a:ext cx="4611896" cy="42539"/>
            </a:xfrm>
            <a:prstGeom prst="line">
              <a:avLst/>
            </a:prstGeom>
            <a:ln w="63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8199456" y="5405382"/>
                  <a:ext cx="1687641" cy="41934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r>
                    <a:rPr lang="en-US" sz="2000" dirty="0" smtClean="0"/>
                    <a:t>use  </a:t>
                  </a:r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d>
                            <m:dPr>
                              <m:begChr m:val="|"/>
                              <m:endChr m:val="|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</m:sup>
                      </m:sSup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99456" y="5405382"/>
                  <a:ext cx="1687641" cy="419346"/>
                </a:xfrm>
                <a:prstGeom prst="rect">
                  <a:avLst/>
                </a:prstGeom>
                <a:blipFill>
                  <a:blip r:embed="rId11"/>
                  <a:stretch>
                    <a:fillRect l="-3610" t="-2899" b="-246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/>
                <p:cNvSpPr/>
                <p:nvPr/>
              </p:nvSpPr>
              <p:spPr>
                <a:xfrm>
                  <a:off x="8097579" y="5786139"/>
                  <a:ext cx="1946815" cy="41934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r>
                    <a:rPr lang="en-US" sz="2000" dirty="0" smtClean="0"/>
                    <a:t>set 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d>
                            <m:dPr>
                              <m:begChr m:val="|"/>
                              <m:endChr m:val="|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9" name="Rectangle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97579" y="5786139"/>
                  <a:ext cx="1946815" cy="419346"/>
                </a:xfrm>
                <a:prstGeom prst="rect">
                  <a:avLst/>
                </a:prstGeom>
                <a:blipFill>
                  <a:blip r:embed="rId12"/>
                  <a:stretch>
                    <a:fillRect l="-3125" t="-4348" b="-246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/>
          <p:cNvGrpSpPr/>
          <p:nvPr/>
        </p:nvGrpSpPr>
        <p:grpSpPr>
          <a:xfrm>
            <a:off x="11223210" y="3162333"/>
            <a:ext cx="968790" cy="2475495"/>
            <a:chOff x="11223210" y="2530589"/>
            <a:chExt cx="968790" cy="2475495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11668907" y="2530589"/>
              <a:ext cx="28216" cy="2475495"/>
            </a:xfrm>
            <a:prstGeom prst="line">
              <a:avLst/>
            </a:prstGeom>
            <a:ln w="63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/>
                <p:nvPr/>
              </p:nvSpPr>
              <p:spPr>
                <a:xfrm>
                  <a:off x="11223210" y="3231832"/>
                  <a:ext cx="968790" cy="67710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dirty="0" smtClean="0"/>
                    <a:t>want  </a:t>
                  </a:r>
                  <a:r>
                    <a:rPr lang="en-US" dirty="0" smtClean="0"/>
                    <a:t/>
                  </a:r>
                  <a:br>
                    <a:rPr lang="en-US" dirty="0" smtClean="0"/>
                  </a:b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&gt;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23210" y="3231832"/>
                  <a:ext cx="968790" cy="677108"/>
                </a:xfrm>
                <a:prstGeom prst="rect">
                  <a:avLst/>
                </a:prstGeom>
                <a:blipFill>
                  <a:blip r:embed="rId13"/>
                  <a:stretch>
                    <a:fillRect l="-1887" t="-54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5132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uiExpand="1" build="p"/>
      <p:bldP spid="3" grpId="0" animBg="1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2700" y="0"/>
            <a:ext cx="8459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Example 1 of Proving Non-CF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121773" y="2948308"/>
                <a:ext cx="9803304" cy="3433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Let </a:t>
                </a:r>
                <a:r>
                  <a:rPr lang="en-US" sz="2400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accent1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≥0}</m:t>
                    </m:r>
                    <m:r>
                      <a:rPr lang="en-US" sz="2400" b="0" i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en-US" sz="2000" b="1" dirty="0" smtClean="0"/>
                  <a:t>Show: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 is not a CFL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b="1" dirty="0" smtClean="0"/>
                  <a:t>Proof by Contradiction</a:t>
                </a:r>
                <a:r>
                  <a:rPr lang="en-US" sz="2000" b="1" dirty="0"/>
                  <a:t>:</a:t>
                </a:r>
                <a:endParaRPr lang="en-US" sz="2000" b="1" dirty="0" smtClean="0"/>
              </a:p>
              <a:p>
                <a:r>
                  <a:rPr lang="en-US" sz="2000" dirty="0" smtClean="0"/>
                  <a:t>Assume (to get a contradiction)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u="sng" dirty="0" smtClean="0"/>
                  <a:t>is</a:t>
                </a:r>
                <a:r>
                  <a:rPr lang="en-US" sz="2000" dirty="0" smtClean="0"/>
                  <a:t> a CFL .</a:t>
                </a:r>
              </a:p>
              <a:p>
                <a:r>
                  <a:rPr lang="en-US" sz="2000" dirty="0" smtClean="0"/>
                  <a:t>The CFL pumping lemma gives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 smtClean="0"/>
                  <a:t> as above.  Let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.  </a:t>
                </a:r>
              </a:p>
              <a:p>
                <a:r>
                  <a:rPr lang="en-US" sz="2000" dirty="0" smtClean="0"/>
                  <a:t>Pumping lemma says that can divide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000" dirty="0" smtClean="0"/>
                  <a:t>  satisfying the 3 conditions.</a:t>
                </a:r>
              </a:p>
              <a:p>
                <a:r>
                  <a:rPr lang="en-US" sz="2000" dirty="0" smtClean="0"/>
                  <a:t>Condition 3  (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𝑣𝑥𝑦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 smtClean="0"/>
                  <a:t>)  implies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𝑣𝑥𝑦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cannot contain both 0s and 2s.</a:t>
                </a:r>
                <a:endParaRPr lang="en-US" sz="2000" dirty="0"/>
              </a:p>
              <a:p>
                <a:r>
                  <a:rPr lang="en-US" sz="2000" dirty="0" smtClean="0"/>
                  <a:t>So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000" dirty="0" smtClean="0"/>
                  <a:t>  has unequal numbers of 0s, 1s, and 2s.  </a:t>
                </a:r>
              </a:p>
              <a:p>
                <a:r>
                  <a:rPr lang="en-US" sz="2000" dirty="0" smtClean="0"/>
                  <a:t>Thus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, violating Condition 1.  Contradiction! </a:t>
                </a:r>
                <a:br>
                  <a:rPr lang="en-US" sz="2000" dirty="0" smtClean="0"/>
                </a:br>
                <a:r>
                  <a:rPr lang="en-US" sz="2000" dirty="0" smtClean="0"/>
                  <a:t>Therefore our assumption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/>
                  <a:t> is </a:t>
                </a:r>
                <a:r>
                  <a:rPr lang="en-US" sz="2000" dirty="0" smtClean="0"/>
                  <a:t>a CFL) is false.   We conclude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/>
                  <a:t>is </a:t>
                </a:r>
                <a:r>
                  <a:rPr lang="en-US" sz="2000" dirty="0" smtClean="0"/>
                  <a:t>not a CFL .</a:t>
                </a:r>
                <a:endParaRPr lang="en-US" sz="2000" dirty="0"/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73" y="2948308"/>
                <a:ext cx="9803304" cy="3433056"/>
              </a:xfrm>
              <a:prstGeom prst="rect">
                <a:avLst/>
              </a:prstGeom>
              <a:blipFill>
                <a:blip r:embed="rId3"/>
                <a:stretch>
                  <a:fillRect l="-995" t="-533" b="-23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9610151" y="4727344"/>
            <a:ext cx="2301898" cy="611182"/>
            <a:chOff x="9528152" y="5012527"/>
            <a:chExt cx="2301898" cy="611182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9996620" y="5483210"/>
              <a:ext cx="842166" cy="3401"/>
            </a:xfrm>
            <a:prstGeom prst="line">
              <a:avLst/>
            </a:prstGeom>
            <a:ln w="9525">
              <a:solidFill>
                <a:schemeClr val="tx1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10149569" y="5285155"/>
                  <a:ext cx="558358" cy="33855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𝑝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49569" y="5285155"/>
                  <a:ext cx="558358" cy="338554"/>
                </a:xfrm>
                <a:prstGeom prst="rect">
                  <a:avLst/>
                </a:prstGeom>
                <a:blipFill>
                  <a:blip r:embed="rId4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Group 2"/>
            <p:cNvGrpSpPr/>
            <p:nvPr/>
          </p:nvGrpSpPr>
          <p:grpSpPr>
            <a:xfrm>
              <a:off x="9591525" y="5012527"/>
              <a:ext cx="1898724" cy="377473"/>
              <a:chOff x="9316103" y="3506889"/>
              <a:chExt cx="1898724" cy="37747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Rectangle 41"/>
                  <p:cNvSpPr/>
                  <p:nvPr/>
                </p:nvSpPr>
                <p:spPr>
                  <a:xfrm>
                    <a:off x="10861076" y="3514492"/>
                    <a:ext cx="35375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2" name="Rectangle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61076" y="3514492"/>
                    <a:ext cx="353751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Rectangle 39"/>
                  <p:cNvSpPr/>
                  <p:nvPr/>
                </p:nvSpPr>
                <p:spPr>
                  <a:xfrm>
                    <a:off x="9316103" y="3506889"/>
                    <a:ext cx="37644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0" name="Rectangle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16103" y="3506889"/>
                    <a:ext cx="376449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Rectangle 40"/>
                  <p:cNvSpPr/>
                  <p:nvPr/>
                </p:nvSpPr>
                <p:spPr>
                  <a:xfrm>
                    <a:off x="10258769" y="3506889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1" name="Rectangle 4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258769" y="3506889"/>
                    <a:ext cx="367986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Rectangle 22"/>
                  <p:cNvSpPr/>
                  <p:nvPr/>
                </p:nvSpPr>
                <p:spPr>
                  <a:xfrm>
                    <a:off x="10004553" y="3515030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3" name="Rectangle 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04553" y="3515030"/>
                    <a:ext cx="367986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Rectangle 23"/>
                  <p:cNvSpPr/>
                  <p:nvPr/>
                </p:nvSpPr>
                <p:spPr>
                  <a:xfrm>
                    <a:off x="9709188" y="3506889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4" name="Rectangle 2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09188" y="3506889"/>
                    <a:ext cx="367986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5" name="Straight Connector 34"/>
            <p:cNvCxnSpPr/>
            <p:nvPr/>
          </p:nvCxnSpPr>
          <p:spPr>
            <a:xfrm flipV="1">
              <a:off x="9528152" y="5064117"/>
              <a:ext cx="2301898" cy="9184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 flipV="1">
              <a:off x="9995259" y="5073301"/>
              <a:ext cx="1456" cy="12988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10323822" y="5079263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10591773" y="5075449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10836669" y="5082147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8902118" y="4310892"/>
            <a:ext cx="3166362" cy="400110"/>
            <a:chOff x="8878931" y="4686068"/>
            <a:chExt cx="3166362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/>
                <p:cNvSpPr/>
                <p:nvPr/>
              </p:nvSpPr>
              <p:spPr>
                <a:xfrm>
                  <a:off x="8878931" y="4686068"/>
                  <a:ext cx="62985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6" name="Rectangle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8931" y="4686068"/>
                  <a:ext cx="629851" cy="40011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9446505" y="4701457"/>
                  <a:ext cx="259878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00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⋯0011⋯1122⋯22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46505" y="4701457"/>
                  <a:ext cx="2598788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51271" y="1069854"/>
                <a:ext cx="6516229" cy="17181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Pumping Lemma for CFLs:   </a:t>
                </a:r>
                <a:r>
                  <a:rPr lang="en-US" sz="2000" dirty="0"/>
                  <a:t>For every </a:t>
                </a:r>
                <a:r>
                  <a:rPr lang="en-US" sz="2000" dirty="0" smtClean="0"/>
                  <a:t>CFL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, there is a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r>
                  <a:rPr lang="en-US" sz="2000" dirty="0" smtClean="0"/>
                  <a:t>such </a:t>
                </a:r>
                <a:r>
                  <a:rPr lang="en-US" sz="2000" dirty="0"/>
                  <a:t>that if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and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 then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000" dirty="0"/>
                  <a:t>  where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  1)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</a:t>
                </a:r>
                <a:r>
                  <a:rPr lang="en-US" sz="2000" dirty="0" smtClean="0"/>
                  <a:t> for </a:t>
                </a:r>
                <a:r>
                  <a:rPr lang="en-US" sz="2000" dirty="0"/>
                  <a:t>all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000" dirty="0" smtClean="0"/>
                  <a:t>   </a:t>
                </a:r>
                <a:endParaRPr lang="en-US" sz="2000" dirty="0"/>
              </a:p>
              <a:p>
                <a:r>
                  <a:rPr lang="en-US" sz="2000" dirty="0"/>
                  <a:t>  2)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l-GR" sz="2000" dirty="0"/>
                      <m:t>ε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  3)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 </a:t>
                </a:r>
                <a:endParaRPr lang="en-US" sz="2000" dirty="0" smtClean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71" y="1069854"/>
                <a:ext cx="6516229" cy="1718163"/>
              </a:xfrm>
              <a:prstGeom prst="rect">
                <a:avLst/>
              </a:prstGeom>
              <a:blipFill>
                <a:blip r:embed="rId14"/>
                <a:stretch>
                  <a:fillRect l="-934" t="-1767" b="-53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10922856" y="6448554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5.1</a:t>
            </a:r>
            <a:endParaRPr lang="en-US" sz="16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0154" y="3916843"/>
                <a:ext cx="8713646" cy="246452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C000"/>
                    </a:solidFill>
                  </a:rPr>
                  <a:t>Check-in 5.1</a:t>
                </a:r>
              </a:p>
              <a:p>
                <a:r>
                  <a:rPr lang="en-US" sz="2000" dirty="0" smtClean="0"/>
                  <a:t> 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p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≥0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 smtClean="0"/>
                  <a:t>   (equal #s of 0s and 1s)</a:t>
                </a:r>
                <a:endParaRPr lang="en-US" sz="2000" dirty="0"/>
              </a:p>
              <a:p>
                <a:r>
                  <a:rPr lang="en-US" sz="2000" dirty="0" smtClean="0"/>
                  <a:t> 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≥0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   (equal #s of </a:t>
                </a:r>
                <a:r>
                  <a:rPr lang="en-US" sz="2000" dirty="0" smtClean="0"/>
                  <a:t>1s </a:t>
                </a:r>
                <a:r>
                  <a:rPr lang="en-US" sz="2000" dirty="0"/>
                  <a:t>and </a:t>
                </a:r>
                <a:r>
                  <a:rPr lang="en-US" sz="2000" dirty="0" smtClean="0"/>
                  <a:t>2s</a:t>
                </a:r>
                <a:r>
                  <a:rPr lang="en-US" sz="2000" dirty="0"/>
                  <a:t>)</a:t>
                </a:r>
              </a:p>
              <a:p>
                <a:r>
                  <a:rPr lang="en-US" sz="2000" dirty="0" smtClean="0"/>
                  <a:t>  Observe that PDAs can recognize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/>
                  <a:t>.  What can we now conclude?</a:t>
                </a:r>
                <a:r>
                  <a:rPr lang="en-US" dirty="0" smtClean="0"/>
                  <a:t>  </a:t>
                </a:r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a)    The class of CFLs is not closed under intersection.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b)    The Pumping Lemma shows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/>
                  <a:t> is not a CFL .</a:t>
                </a:r>
                <a:endParaRPr lang="en-US" sz="2000" dirty="0"/>
              </a:p>
              <a:p>
                <a:r>
                  <a:rPr lang="en-US" sz="2000" dirty="0" smtClean="0"/>
                  <a:t>  c)    The </a:t>
                </a:r>
                <a:r>
                  <a:rPr lang="en-US" sz="2000" dirty="0"/>
                  <a:t>class of CFLs is </a:t>
                </a:r>
                <a:r>
                  <a:rPr lang="en-US" sz="2000" dirty="0" smtClean="0"/>
                  <a:t>closed </a:t>
                </a:r>
                <a:r>
                  <a:rPr lang="en-US" sz="2000" dirty="0"/>
                  <a:t>under complement</a:t>
                </a:r>
                <a:r>
                  <a:rPr lang="en-US" sz="2000" dirty="0" smtClean="0"/>
                  <a:t>.</a:t>
                </a:r>
                <a:endParaRPr lang="en-US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154" y="3916843"/>
                <a:ext cx="8713646" cy="2464521"/>
              </a:xfrm>
              <a:prstGeom prst="rect">
                <a:avLst/>
              </a:prstGeom>
              <a:blipFill>
                <a:blip r:embed="rId15"/>
                <a:stretch>
                  <a:fillRect l="-906" t="-1220" b="-2683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630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uiExpand="1" build="p"/>
      <p:bldP spid="22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2700" y="0"/>
            <a:ext cx="8459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Example 2 of Proving </a:t>
            </a:r>
            <a:r>
              <a:rPr lang="en-US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Non-CF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157220" y="2843121"/>
                <a:ext cx="8993045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4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𝑤𝑤</m:t>
                        </m:r>
                      </m:e>
                    </m:d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240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} .</m:t>
                    </m:r>
                  </m:oMath>
                </a14:m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4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={0,1}</m:t>
                    </m:r>
                  </m:oMath>
                </a14:m>
                <a:r>
                  <a:rPr 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.</a:t>
                </a:r>
              </a:p>
              <a:p>
                <a:r>
                  <a:rPr lang="en-US" sz="2000" b="1" dirty="0" smtClean="0"/>
                  <a:t>Show: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/>
                  <a:t> is not a CFL.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Assume (for contradiction)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/>
                  <a:t> is a CFL.</a:t>
                </a:r>
              </a:p>
              <a:p>
                <a:r>
                  <a:rPr lang="en-US" sz="2000" dirty="0" smtClean="0"/>
                  <a:t>The CFL pumping lemma gives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 smtClean="0"/>
                  <a:t> as above.  Need to choose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/>
                  <a:t>.   Which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 smtClean="0"/>
                  <a:t>?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Try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/>
                  <a:t>.  </a:t>
                </a:r>
                <a:r>
                  <a:rPr lang="en-US" sz="2000" dirty="0" smtClean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But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sz="2000" u="sng" dirty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can</a:t>
                </a:r>
                <a:r>
                  <a:rPr lang="en-US" sz="2000" dirty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 be </a:t>
                </a:r>
                <a:r>
                  <a:rPr lang="en-US" sz="2000" dirty="0" smtClean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pumped</a:t>
                </a:r>
                <a:r>
                  <a:rPr lang="en-US" sz="2000" dirty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sz="2000" dirty="0" smtClean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and stay inside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.   Bad choice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 smtClean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.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Try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/>
                  <a:t>.   </a:t>
                </a:r>
                <a:br>
                  <a:rPr lang="en-US" sz="2000" dirty="0" smtClean="0"/>
                </a:br>
                <a:r>
                  <a:rPr lang="en-US" sz="2000" dirty="0" smtClean="0"/>
                  <a:t>Show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/>
                  <a:t> cannot be pumped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000" dirty="0" smtClean="0"/>
                  <a:t>  satisfying the 3 conditions.</a:t>
                </a:r>
                <a:endParaRPr lang="en-US" sz="2000" dirty="0"/>
              </a:p>
              <a:p>
                <a:r>
                  <a:rPr lang="en-US" sz="2000" dirty="0" smtClean="0"/>
                  <a:t>Condition 3 implies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𝑣𝑥𝑦</m:t>
                    </m:r>
                  </m:oMath>
                </a14:m>
                <a:r>
                  <a:rPr lang="en-US" sz="2000" dirty="0" smtClean="0"/>
                  <a:t> does not overlap two runs of 0s or two runs of 1s.</a:t>
                </a:r>
              </a:p>
              <a:p>
                <a:r>
                  <a:rPr lang="en-US" sz="2000" dirty="0" smtClean="0"/>
                  <a:t>Therefore, in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000" dirty="0" smtClean="0"/>
                  <a:t>, two runs of 0s or two runs of 1s have unequal length.</a:t>
                </a:r>
              </a:p>
              <a:p>
                <a:r>
                  <a:rPr lang="en-US" sz="2000" dirty="0" smtClean="0"/>
                  <a:t>So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 smtClean="0"/>
                  <a:t> violating Condition 1.  Contradiction!  Thus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/>
                  <a:t> is not a </a:t>
                </a:r>
                <a:r>
                  <a:rPr lang="en-US" sz="2000" dirty="0" smtClean="0"/>
                  <a:t>CFL.</a:t>
                </a:r>
                <a:endParaRPr lang="en-US" sz="2000" dirty="0"/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20" y="2843121"/>
                <a:ext cx="8993045" cy="3539430"/>
              </a:xfrm>
              <a:prstGeom prst="rect">
                <a:avLst/>
              </a:prstGeom>
              <a:blipFill>
                <a:blip r:embed="rId3"/>
                <a:stretch>
                  <a:fillRect l="-1085" t="-1377" b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51271" y="1069854"/>
                <a:ext cx="6516229" cy="17181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Pumping Lemma for CFLs:   </a:t>
                </a:r>
                <a:r>
                  <a:rPr lang="en-US" sz="2000" dirty="0"/>
                  <a:t>For every </a:t>
                </a:r>
                <a:r>
                  <a:rPr lang="en-US" sz="2000" dirty="0" smtClean="0"/>
                  <a:t>CFL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, there is a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r>
                  <a:rPr lang="en-US" sz="2000" dirty="0" smtClean="0"/>
                  <a:t>such </a:t>
                </a:r>
                <a:r>
                  <a:rPr lang="en-US" sz="2000" dirty="0"/>
                  <a:t>that if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and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 then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𝑢𝑣𝑥𝑦𝑧</m:t>
                    </m:r>
                  </m:oMath>
                </a14:m>
                <a:r>
                  <a:rPr lang="en-US" sz="2000" dirty="0"/>
                  <a:t>  where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  1)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</a:t>
                </a:r>
                <a:r>
                  <a:rPr lang="en-US" sz="2000" dirty="0" smtClean="0"/>
                  <a:t> for </a:t>
                </a:r>
                <a:r>
                  <a:rPr lang="en-US" sz="2000" dirty="0"/>
                  <a:t>all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000" dirty="0" smtClean="0"/>
                  <a:t>   </a:t>
                </a:r>
                <a:endParaRPr lang="en-US" sz="2000" dirty="0"/>
              </a:p>
              <a:p>
                <a:r>
                  <a:rPr lang="en-US" sz="2000" dirty="0"/>
                  <a:t>  2)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𝑣𝑦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l-GR" sz="2000" dirty="0"/>
                      <m:t>ε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  3)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  </a:t>
                </a:r>
                <a:endParaRPr lang="en-US" sz="2000" dirty="0" smtClean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71" y="1069854"/>
                <a:ext cx="6516229" cy="1718163"/>
              </a:xfrm>
              <a:prstGeom prst="rect">
                <a:avLst/>
              </a:prstGeom>
              <a:blipFill>
                <a:blip r:embed="rId22"/>
                <a:stretch>
                  <a:fillRect l="-934" t="-1767" b="-53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9150265" y="3485891"/>
            <a:ext cx="2892249" cy="400110"/>
            <a:chOff x="9218102" y="5088914"/>
            <a:chExt cx="2892249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/>
                <p:cNvSpPr/>
                <p:nvPr/>
              </p:nvSpPr>
              <p:spPr>
                <a:xfrm>
                  <a:off x="9218102" y="5088914"/>
                  <a:ext cx="7319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6" name="Rectangle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8102" y="5088914"/>
                  <a:ext cx="731995" cy="400110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9785676" y="5104303"/>
                  <a:ext cx="23246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000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⋯001000⋯001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85676" y="5104303"/>
                  <a:ext cx="2324675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9848035" y="3849609"/>
            <a:ext cx="2061390" cy="561916"/>
            <a:chOff x="9848035" y="3849609"/>
            <a:chExt cx="2061390" cy="561916"/>
          </a:xfrm>
        </p:grpSpPr>
        <p:cxnSp>
          <p:nvCxnSpPr>
            <p:cNvPr id="37" name="Straight Connector 36"/>
            <p:cNvCxnSpPr/>
            <p:nvPr/>
          </p:nvCxnSpPr>
          <p:spPr>
            <a:xfrm flipV="1">
              <a:off x="10477757" y="4296822"/>
              <a:ext cx="674876" cy="2690"/>
            </a:xfrm>
            <a:prstGeom prst="line">
              <a:avLst/>
            </a:prstGeom>
            <a:ln w="9525">
              <a:solidFill>
                <a:schemeClr val="tx1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Group 43"/>
            <p:cNvGrpSpPr/>
            <p:nvPr/>
          </p:nvGrpSpPr>
          <p:grpSpPr>
            <a:xfrm>
              <a:off x="9911408" y="3849609"/>
              <a:ext cx="1898724" cy="381511"/>
              <a:chOff x="9316103" y="3502313"/>
              <a:chExt cx="1898724" cy="38151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Rectangle 50"/>
                  <p:cNvSpPr/>
                  <p:nvPr/>
                </p:nvSpPr>
                <p:spPr>
                  <a:xfrm>
                    <a:off x="10861076" y="3514492"/>
                    <a:ext cx="35375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2" name="Rectangle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61076" y="3514492"/>
                    <a:ext cx="353751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Rectangle 51"/>
                  <p:cNvSpPr/>
                  <p:nvPr/>
                </p:nvSpPr>
                <p:spPr>
                  <a:xfrm>
                    <a:off x="9316103" y="3506889"/>
                    <a:ext cx="37644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0" name="Rectangle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16103" y="3506889"/>
                    <a:ext cx="376449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Rectangle 52"/>
                  <p:cNvSpPr/>
                  <p:nvPr/>
                </p:nvSpPr>
                <p:spPr>
                  <a:xfrm>
                    <a:off x="10258769" y="3506889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1" name="Rectangle 4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258769" y="3506889"/>
                    <a:ext cx="367986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Rectangle 53"/>
                  <p:cNvSpPr/>
                  <p:nvPr/>
                </p:nvSpPr>
                <p:spPr>
                  <a:xfrm>
                    <a:off x="10035897" y="3509213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4" name="Rectangle 5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35897" y="3509213"/>
                    <a:ext cx="367986" cy="36933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Rectangle 54"/>
                  <p:cNvSpPr/>
                  <p:nvPr/>
                </p:nvSpPr>
                <p:spPr>
                  <a:xfrm>
                    <a:off x="9808926" y="3502313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5" name="Rectangle 5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08926" y="3502313"/>
                    <a:ext cx="367986" cy="369332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5" name="Straight Connector 44"/>
            <p:cNvCxnSpPr/>
            <p:nvPr/>
          </p:nvCxnSpPr>
          <p:spPr>
            <a:xfrm flipV="1">
              <a:off x="9848035" y="3912259"/>
              <a:ext cx="2061390" cy="270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 flipV="1">
              <a:off x="10469452" y="3917638"/>
              <a:ext cx="1456" cy="12988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 flipV="1">
              <a:off x="10738955" y="3920921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10889431" y="3917107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 flipV="1">
              <a:off x="11156552" y="3923805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10631202" y="4182118"/>
              <a:ext cx="363887" cy="229407"/>
            </a:xfrm>
            <a:prstGeom prst="rect">
              <a:avLst/>
            </a:prstGeom>
          </p:spPr>
        </p:pic>
      </p:grpSp>
      <p:grpSp>
        <p:nvGrpSpPr>
          <p:cNvPr id="62" name="Group 61"/>
          <p:cNvGrpSpPr/>
          <p:nvPr/>
        </p:nvGrpSpPr>
        <p:grpSpPr>
          <a:xfrm>
            <a:off x="9182421" y="4803929"/>
            <a:ext cx="2927515" cy="400110"/>
            <a:chOff x="9218102" y="5088914"/>
            <a:chExt cx="2927515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84"/>
                <p:cNvSpPr/>
                <p:nvPr/>
              </p:nvSpPr>
              <p:spPr>
                <a:xfrm>
                  <a:off x="9218102" y="5088914"/>
                  <a:ext cx="73795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5" name="Rectangle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8102" y="5088914"/>
                  <a:ext cx="737958" cy="400110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/>
                <p:cNvSpPr/>
                <p:nvPr/>
              </p:nvSpPr>
              <p:spPr>
                <a:xfrm>
                  <a:off x="9785676" y="5104303"/>
                  <a:ext cx="23599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⋯01⋯10⋯01⋯1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6" name="Rectangle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85676" y="5104303"/>
                  <a:ext cx="2359941" cy="369332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oup 21"/>
          <p:cNvGrpSpPr/>
          <p:nvPr/>
        </p:nvGrpSpPr>
        <p:grpSpPr>
          <a:xfrm>
            <a:off x="9880191" y="5167647"/>
            <a:ext cx="2097497" cy="561916"/>
            <a:chOff x="9880191" y="5167647"/>
            <a:chExt cx="2097497" cy="561916"/>
          </a:xfrm>
        </p:grpSpPr>
        <p:cxnSp>
          <p:nvCxnSpPr>
            <p:cNvPr id="72" name="Straight Connector 71"/>
            <p:cNvCxnSpPr/>
            <p:nvPr/>
          </p:nvCxnSpPr>
          <p:spPr>
            <a:xfrm flipV="1">
              <a:off x="10509913" y="5614860"/>
              <a:ext cx="674876" cy="2690"/>
            </a:xfrm>
            <a:prstGeom prst="line">
              <a:avLst/>
            </a:prstGeom>
            <a:ln w="9525">
              <a:solidFill>
                <a:schemeClr val="tx1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9943564" y="5167647"/>
              <a:ext cx="1898724" cy="381511"/>
              <a:chOff x="9316103" y="3502313"/>
              <a:chExt cx="1898724" cy="38151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Rectangle 79"/>
                  <p:cNvSpPr/>
                  <p:nvPr/>
                </p:nvSpPr>
                <p:spPr>
                  <a:xfrm>
                    <a:off x="10861076" y="3514492"/>
                    <a:ext cx="35375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2" name="Rectangle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61076" y="3514492"/>
                    <a:ext cx="353751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Rectangle 80"/>
                  <p:cNvSpPr/>
                  <p:nvPr/>
                </p:nvSpPr>
                <p:spPr>
                  <a:xfrm>
                    <a:off x="9316103" y="3506889"/>
                    <a:ext cx="37644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0" name="Rectangle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16103" y="3506889"/>
                    <a:ext cx="376449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Rectangle 81"/>
                  <p:cNvSpPr/>
                  <p:nvPr/>
                </p:nvSpPr>
                <p:spPr>
                  <a:xfrm>
                    <a:off x="10258769" y="3506889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1" name="Rectangle 4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258769" y="3506889"/>
                    <a:ext cx="367986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Rectangle 82"/>
                  <p:cNvSpPr/>
                  <p:nvPr/>
                </p:nvSpPr>
                <p:spPr>
                  <a:xfrm>
                    <a:off x="10035897" y="3509213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3" name="Rectangle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35897" y="3509213"/>
                    <a:ext cx="367986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Rectangle 83"/>
                  <p:cNvSpPr/>
                  <p:nvPr/>
                </p:nvSpPr>
                <p:spPr>
                  <a:xfrm>
                    <a:off x="9808926" y="3502313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4" name="Rectangle 8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08926" y="3502313"/>
                    <a:ext cx="367986" cy="369332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4" name="Straight Connector 73"/>
            <p:cNvCxnSpPr/>
            <p:nvPr/>
          </p:nvCxnSpPr>
          <p:spPr>
            <a:xfrm>
              <a:off x="9880191" y="5232997"/>
              <a:ext cx="2097497" cy="404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 flipV="1">
              <a:off x="10501608" y="5235676"/>
              <a:ext cx="1456" cy="12988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10771111" y="5238959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 flipV="1">
              <a:off x="10921587" y="5235145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 flipV="1">
              <a:off x="11188708" y="5241843"/>
              <a:ext cx="662" cy="12988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10663358" y="5500156"/>
              <a:ext cx="363887" cy="229407"/>
            </a:xfrm>
            <a:prstGeom prst="rect">
              <a:avLst/>
            </a:prstGeom>
          </p:spPr>
        </p:pic>
      </p:grpSp>
      <p:sp>
        <p:nvSpPr>
          <p:cNvPr id="24" name="Rectangle 23"/>
          <p:cNvSpPr/>
          <p:nvPr/>
        </p:nvSpPr>
        <p:spPr>
          <a:xfrm>
            <a:off x="2657803" y="4393925"/>
            <a:ext cx="6057900" cy="3496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7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uiExpand="1" build="p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22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75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Turing Machines (TMs)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47292" y="2568785"/>
            <a:ext cx="688693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AutoNum type="arabicParenR"/>
            </a:pPr>
            <a:r>
              <a:rPr lang="en-US" sz="20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Head can read and write</a:t>
            </a:r>
          </a:p>
          <a:p>
            <a:pPr marL="457200" indent="-457200">
              <a:spcBef>
                <a:spcPts val="600"/>
              </a:spcBef>
              <a:buAutoNum type="arabicParenR"/>
            </a:pPr>
            <a:r>
              <a:rPr lang="en-US" sz="2000" dirty="0" smtClean="0"/>
              <a:t>Head is two way (can move left or right)</a:t>
            </a:r>
          </a:p>
          <a:p>
            <a:pPr marL="457200" indent="-457200">
              <a:spcBef>
                <a:spcPts val="600"/>
              </a:spcBef>
              <a:buAutoNum type="arabicParenR"/>
            </a:pPr>
            <a:r>
              <a:rPr lang="en-US" sz="2000" dirty="0" smtClean="0"/>
              <a:t>Tape is infinite (to the right)</a:t>
            </a:r>
          </a:p>
          <a:p>
            <a:pPr marL="457200" indent="-457200">
              <a:spcBef>
                <a:spcPts val="600"/>
              </a:spcBef>
              <a:buAutoNum type="arabicParenR"/>
            </a:pPr>
            <a:r>
              <a:rPr lang="en-US" sz="2000" dirty="0" smtClean="0"/>
              <a:t>Infinitely many blanks “</a:t>
            </a:r>
            <a:r>
              <a:rPr lang="en-US" sz="2800" baseline="30000" dirty="0" smtClean="0"/>
              <a:t>˽</a:t>
            </a:r>
            <a:r>
              <a:rPr lang="en-US" sz="2000" dirty="0" smtClean="0"/>
              <a:t>“ follow input</a:t>
            </a:r>
          </a:p>
          <a:p>
            <a:pPr marL="457200" indent="-457200">
              <a:spcBef>
                <a:spcPts val="600"/>
              </a:spcBef>
              <a:buAutoNum type="arabicParenR"/>
            </a:pPr>
            <a:r>
              <a:rPr lang="en-US" sz="2000" dirty="0" smtClean="0"/>
              <a:t>Can accept or reject any time (not only at end of input)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48379" y="965339"/>
            <a:ext cx="4676017" cy="1345993"/>
            <a:chOff x="629329" y="739221"/>
            <a:chExt cx="4676017" cy="1345993"/>
          </a:xfrm>
        </p:grpSpPr>
        <p:sp>
          <p:nvSpPr>
            <p:cNvPr id="4" name="PDA box"/>
            <p:cNvSpPr/>
            <p:nvPr/>
          </p:nvSpPr>
          <p:spPr>
            <a:xfrm>
              <a:off x="629329" y="1191457"/>
              <a:ext cx="1430767" cy="8937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inite Control"/>
            <p:cNvSpPr/>
            <p:nvPr/>
          </p:nvSpPr>
          <p:spPr>
            <a:xfrm>
              <a:off x="919627" y="1297779"/>
              <a:ext cx="85016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Finite</a:t>
              </a:r>
              <a:br>
                <a:rPr lang="en-US" dirty="0" smtClean="0"/>
              </a:br>
              <a:r>
                <a:rPr lang="en-US" dirty="0" smtClean="0"/>
                <a:t>control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485017" y="1190466"/>
              <a:ext cx="2818503" cy="317979"/>
            </a:xfrm>
            <a:custGeom>
              <a:avLst/>
              <a:gdLst>
                <a:gd name="connsiteX0" fmla="*/ 0 w 2742303"/>
                <a:gd name="connsiteY0" fmla="*/ 0 h 317979"/>
                <a:gd name="connsiteX1" fmla="*/ 2742303 w 2742303"/>
                <a:gd name="connsiteY1" fmla="*/ 0 h 317979"/>
                <a:gd name="connsiteX2" fmla="*/ 2742303 w 2742303"/>
                <a:gd name="connsiteY2" fmla="*/ 317979 h 317979"/>
                <a:gd name="connsiteX3" fmla="*/ 0 w 2742303"/>
                <a:gd name="connsiteY3" fmla="*/ 317979 h 317979"/>
                <a:gd name="connsiteX4" fmla="*/ 0 w 2742303"/>
                <a:gd name="connsiteY4" fmla="*/ 0 h 317979"/>
                <a:gd name="connsiteX0" fmla="*/ 2742303 w 2833743"/>
                <a:gd name="connsiteY0" fmla="*/ 317979 h 409419"/>
                <a:gd name="connsiteX1" fmla="*/ 0 w 2833743"/>
                <a:gd name="connsiteY1" fmla="*/ 317979 h 409419"/>
                <a:gd name="connsiteX2" fmla="*/ 0 w 2833743"/>
                <a:gd name="connsiteY2" fmla="*/ 0 h 409419"/>
                <a:gd name="connsiteX3" fmla="*/ 2742303 w 2833743"/>
                <a:gd name="connsiteY3" fmla="*/ 0 h 409419"/>
                <a:gd name="connsiteX4" fmla="*/ 2833743 w 2833743"/>
                <a:gd name="connsiteY4" fmla="*/ 409419 h 409419"/>
                <a:gd name="connsiteX0" fmla="*/ 2742303 w 2742303"/>
                <a:gd name="connsiteY0" fmla="*/ 317979 h 317979"/>
                <a:gd name="connsiteX1" fmla="*/ 0 w 2742303"/>
                <a:gd name="connsiteY1" fmla="*/ 317979 h 317979"/>
                <a:gd name="connsiteX2" fmla="*/ 0 w 2742303"/>
                <a:gd name="connsiteY2" fmla="*/ 0 h 317979"/>
                <a:gd name="connsiteX3" fmla="*/ 2742303 w 2742303"/>
                <a:gd name="connsiteY3" fmla="*/ 0 h 317979"/>
                <a:gd name="connsiteX0" fmla="*/ 2818503 w 2818503"/>
                <a:gd name="connsiteY0" fmla="*/ 317979 h 317979"/>
                <a:gd name="connsiteX1" fmla="*/ 0 w 2818503"/>
                <a:gd name="connsiteY1" fmla="*/ 317979 h 317979"/>
                <a:gd name="connsiteX2" fmla="*/ 0 w 2818503"/>
                <a:gd name="connsiteY2" fmla="*/ 0 h 317979"/>
                <a:gd name="connsiteX3" fmla="*/ 2742303 w 2818503"/>
                <a:gd name="connsiteY3" fmla="*/ 0 h 317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18503" h="317979">
                  <a:moveTo>
                    <a:pt x="2818503" y="317979"/>
                  </a:moveTo>
                  <a:lnTo>
                    <a:pt x="0" y="317979"/>
                  </a:lnTo>
                  <a:lnTo>
                    <a:pt x="0" y="0"/>
                  </a:lnTo>
                  <a:lnTo>
                    <a:pt x="2742303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796988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121510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446032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770554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095076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501714" y="1139113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821034" y="1139113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138735" y="1141492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56436" y="1143871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74137" y="1146250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721345" y="1081057"/>
              <a:ext cx="49244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. . .</a:t>
              </a:r>
              <a:endParaRPr lang="en-US" sz="2000" dirty="0"/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4399876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4721345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Freeform 40"/>
            <p:cNvSpPr/>
            <p:nvPr/>
          </p:nvSpPr>
          <p:spPr>
            <a:xfrm>
              <a:off x="1571306" y="850600"/>
              <a:ext cx="1086487" cy="340025"/>
            </a:xfrm>
            <a:custGeom>
              <a:avLst/>
              <a:gdLst>
                <a:gd name="connsiteX0" fmla="*/ 319 w 1086487"/>
                <a:gd name="connsiteY0" fmla="*/ 340025 h 340025"/>
                <a:gd name="connsiteX1" fmla="*/ 152719 w 1086487"/>
                <a:gd name="connsiteY1" fmla="*/ 54275 h 340025"/>
                <a:gd name="connsiteX2" fmla="*/ 933769 w 1086487"/>
                <a:gd name="connsiteY2" fmla="*/ 25700 h 340025"/>
                <a:gd name="connsiteX3" fmla="*/ 1086169 w 1086487"/>
                <a:gd name="connsiteY3" fmla="*/ 340025 h 34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6487" h="340025">
                  <a:moveTo>
                    <a:pt x="319" y="340025"/>
                  </a:moveTo>
                  <a:cubicBezTo>
                    <a:pt x="-1269" y="223343"/>
                    <a:pt x="-2856" y="106662"/>
                    <a:pt x="152719" y="54275"/>
                  </a:cubicBezTo>
                  <a:cubicBezTo>
                    <a:pt x="308294" y="1888"/>
                    <a:pt x="778194" y="-21925"/>
                    <a:pt x="933769" y="25700"/>
                  </a:cubicBezTo>
                  <a:cubicBezTo>
                    <a:pt x="1089344" y="73325"/>
                    <a:pt x="1087756" y="206675"/>
                    <a:pt x="1086169" y="340025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577457" y="1467504"/>
              <a:ext cx="2210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read/write input tape</a:t>
              </a:r>
              <a:endParaRPr lang="en-US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577457" y="739221"/>
              <a:ext cx="6543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93" name="Freeform 92"/>
            <p:cNvSpPr/>
            <p:nvPr/>
          </p:nvSpPr>
          <p:spPr>
            <a:xfrm rot="16200000">
              <a:off x="5100087" y="1300804"/>
              <a:ext cx="320022" cy="90497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109974" y="1082774"/>
              <a:ext cx="29367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aseline="30000" dirty="0"/>
                <a:t>˽</a:t>
              </a:r>
              <a:endParaRPr lang="en-US" sz="2400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414626" y="1082774"/>
              <a:ext cx="29367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aseline="30000" dirty="0"/>
                <a:t>˽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0974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uiExpan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</a:spDef>
    <a:lnDef>
      <a:spPr>
        <a:ln w="95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26209</TotalTime>
  <Words>2235</Words>
  <Application>Microsoft Office PowerPoint</Application>
  <PresentationFormat>Widescreen</PresentationFormat>
  <Paragraphs>277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Sipser</dc:creator>
  <cp:lastModifiedBy>Michael Sipser</cp:lastModifiedBy>
  <cp:revision>454</cp:revision>
  <dcterms:created xsi:type="dcterms:W3CDTF">2020-08-09T18:24:17Z</dcterms:created>
  <dcterms:modified xsi:type="dcterms:W3CDTF">2021-01-10T23:23:15Z</dcterms:modified>
</cp:coreProperties>
</file>